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8"/>
  </p:notesMasterIdLst>
  <p:handoutMasterIdLst>
    <p:handoutMasterId r:id="rId9"/>
  </p:handoutMasterIdLst>
  <p:sldIdLst>
    <p:sldId id="258" r:id="rId2"/>
    <p:sldId id="262" r:id="rId3"/>
    <p:sldId id="260" r:id="rId4"/>
    <p:sldId id="263" r:id="rId5"/>
    <p:sldId id="264" r:id="rId6"/>
    <p:sldId id="257" r:id="rId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kay, Neil-2" initials="MN" lastIdx="1" clrIdx="0">
    <p:extLst>
      <p:ext uri="{19B8F6BF-5375-455C-9EA6-DF929625EA0E}">
        <p15:presenceInfo xmlns:p15="http://schemas.microsoft.com/office/powerpoint/2012/main" userId="Mackay, Neil-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AEFF7"/>
    <a:srgbClr val="E7F6FF"/>
    <a:srgbClr val="701931"/>
    <a:srgbClr val="F7BFAD"/>
    <a:srgbClr val="DA1A32"/>
    <a:srgbClr val="4B13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8" autoAdjust="0"/>
    <p:restoredTop sz="95885" autoAdjust="0"/>
  </p:normalViewPr>
  <p:slideViewPr>
    <p:cSldViewPr snapToGrid="0">
      <p:cViewPr varScale="1">
        <p:scale>
          <a:sx n="121" d="100"/>
          <a:sy n="121" d="100"/>
        </p:scale>
        <p:origin x="184" y="184"/>
      </p:cViewPr>
      <p:guideLst>
        <p:guide orient="horz" pos="2160"/>
        <p:guide pos="3840"/>
      </p:guideLst>
    </p:cSldViewPr>
  </p:slideViewPr>
  <p:outlineViewPr>
    <p:cViewPr>
      <p:scale>
        <a:sx n="33" d="100"/>
        <a:sy n="33" d="100"/>
      </p:scale>
      <p:origin x="0" y="-516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OFFICIAL
</a:t>
            </a:r>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48564F8-5E1B-4005-8E2A-88095A593688}" type="datetimeFigureOut">
              <a:rPr lang="en-GB" smtClean="0"/>
              <a:t>23/07/2022</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GB"/>
              <a:t>
OFFICIAL</a:t>
            </a:r>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E91611F-2B59-466C-9D7E-2052E5F0707A}" type="slidenum">
              <a:rPr lang="en-GB" smtClean="0"/>
              <a:t>‹#›</a:t>
            </a:fld>
            <a:endParaRPr lang="en-GB" dirty="0"/>
          </a:p>
        </p:txBody>
      </p:sp>
    </p:spTree>
    <p:extLst>
      <p:ext uri="{BB962C8B-B14F-4D97-AF65-F5344CB8AC3E}">
        <p14:creationId xmlns:p14="http://schemas.microsoft.com/office/powerpoint/2010/main" val="143424896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r>
              <a:rPr lang="en-GB"/>
              <a:t>OFFICIAL
</a:t>
            </a:r>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FFFB979-C896-42B4-9893-4B0BCDCE96AE}" type="datetimeFigureOut">
              <a:rPr lang="en-GB" smtClean="0"/>
              <a:t>23/07/2022</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r>
              <a:rPr lang="en-GB"/>
              <a:t>
OFFICIAL</a:t>
            </a:r>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5E4BABA-E043-4E76-BD6C-7C3A77075159}" type="slidenum">
              <a:rPr lang="en-GB" smtClean="0"/>
              <a:t>‹#›</a:t>
            </a:fld>
            <a:endParaRPr lang="en-GB" dirty="0"/>
          </a:p>
        </p:txBody>
      </p:sp>
    </p:spTree>
    <p:extLst>
      <p:ext uri="{BB962C8B-B14F-4D97-AF65-F5344CB8AC3E}">
        <p14:creationId xmlns:p14="http://schemas.microsoft.com/office/powerpoint/2010/main" val="420144191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a:t>OFFICIAL
</a:t>
            </a:r>
          </a:p>
        </p:txBody>
      </p:sp>
      <p:sp>
        <p:nvSpPr>
          <p:cNvPr id="5" name="Footer Placeholder 4"/>
          <p:cNvSpPr>
            <a:spLocks noGrp="1"/>
          </p:cNvSpPr>
          <p:nvPr>
            <p:ph type="ftr" sz="quarter" idx="11"/>
          </p:nvPr>
        </p:nvSpPr>
        <p:spPr/>
        <p:txBody>
          <a:bodyPr/>
          <a:lstStyle/>
          <a:p>
            <a:r>
              <a:rPr lang="en-GB" dirty="0"/>
              <a:t>
OFFICIAL</a:t>
            </a:r>
          </a:p>
        </p:txBody>
      </p:sp>
      <p:sp>
        <p:nvSpPr>
          <p:cNvPr id="6" name="Slide Number Placeholder 5"/>
          <p:cNvSpPr>
            <a:spLocks noGrp="1"/>
          </p:cNvSpPr>
          <p:nvPr>
            <p:ph type="sldNum" sz="quarter" idx="12"/>
          </p:nvPr>
        </p:nvSpPr>
        <p:spPr/>
        <p:txBody>
          <a:bodyPr/>
          <a:lstStyle/>
          <a:p>
            <a:fld id="{35E4BABA-E043-4E76-BD6C-7C3A77075159}" type="slidenum">
              <a:rPr lang="en-GB" smtClean="0"/>
              <a:t>1</a:t>
            </a:fld>
            <a:endParaRPr lang="en-GB" dirty="0"/>
          </a:p>
        </p:txBody>
      </p:sp>
    </p:spTree>
    <p:extLst>
      <p:ext uri="{BB962C8B-B14F-4D97-AF65-F5344CB8AC3E}">
        <p14:creationId xmlns:p14="http://schemas.microsoft.com/office/powerpoint/2010/main" val="205738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a:t>OFFICIAL
</a:t>
            </a:r>
          </a:p>
        </p:txBody>
      </p:sp>
      <p:sp>
        <p:nvSpPr>
          <p:cNvPr id="5" name="Footer Placeholder 4"/>
          <p:cNvSpPr>
            <a:spLocks noGrp="1"/>
          </p:cNvSpPr>
          <p:nvPr>
            <p:ph type="ftr" sz="quarter" idx="11"/>
          </p:nvPr>
        </p:nvSpPr>
        <p:spPr/>
        <p:txBody>
          <a:bodyPr/>
          <a:lstStyle/>
          <a:p>
            <a:r>
              <a:rPr lang="en-GB" dirty="0"/>
              <a:t>
OFFICIAL</a:t>
            </a:r>
          </a:p>
        </p:txBody>
      </p:sp>
      <p:sp>
        <p:nvSpPr>
          <p:cNvPr id="6" name="Slide Number Placeholder 5"/>
          <p:cNvSpPr>
            <a:spLocks noGrp="1"/>
          </p:cNvSpPr>
          <p:nvPr>
            <p:ph type="sldNum" sz="quarter" idx="12"/>
          </p:nvPr>
        </p:nvSpPr>
        <p:spPr/>
        <p:txBody>
          <a:bodyPr/>
          <a:lstStyle/>
          <a:p>
            <a:fld id="{35E4BABA-E043-4E76-BD6C-7C3A77075159}" type="slidenum">
              <a:rPr lang="en-GB" smtClean="0"/>
              <a:t>2</a:t>
            </a:fld>
            <a:endParaRPr lang="en-GB" dirty="0"/>
          </a:p>
        </p:txBody>
      </p:sp>
    </p:spTree>
    <p:extLst>
      <p:ext uri="{BB962C8B-B14F-4D97-AF65-F5344CB8AC3E}">
        <p14:creationId xmlns:p14="http://schemas.microsoft.com/office/powerpoint/2010/main" val="295175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a:t>OFFICIAL
</a:t>
            </a:r>
          </a:p>
        </p:txBody>
      </p:sp>
      <p:sp>
        <p:nvSpPr>
          <p:cNvPr id="5" name="Footer Placeholder 4"/>
          <p:cNvSpPr>
            <a:spLocks noGrp="1"/>
          </p:cNvSpPr>
          <p:nvPr>
            <p:ph type="ftr" sz="quarter" idx="11"/>
          </p:nvPr>
        </p:nvSpPr>
        <p:spPr/>
        <p:txBody>
          <a:bodyPr/>
          <a:lstStyle/>
          <a:p>
            <a:r>
              <a:rPr lang="en-GB" dirty="0"/>
              <a:t>
OFFICIAL</a:t>
            </a:r>
          </a:p>
        </p:txBody>
      </p:sp>
      <p:sp>
        <p:nvSpPr>
          <p:cNvPr id="6" name="Slide Number Placeholder 5"/>
          <p:cNvSpPr>
            <a:spLocks noGrp="1"/>
          </p:cNvSpPr>
          <p:nvPr>
            <p:ph type="sldNum" sz="quarter" idx="12"/>
          </p:nvPr>
        </p:nvSpPr>
        <p:spPr/>
        <p:txBody>
          <a:bodyPr/>
          <a:lstStyle/>
          <a:p>
            <a:fld id="{35E4BABA-E043-4E76-BD6C-7C3A77075159}" type="slidenum">
              <a:rPr lang="en-GB" smtClean="0"/>
              <a:t>3</a:t>
            </a:fld>
            <a:endParaRPr lang="en-GB" dirty="0"/>
          </a:p>
        </p:txBody>
      </p:sp>
    </p:spTree>
    <p:extLst>
      <p:ext uri="{BB962C8B-B14F-4D97-AF65-F5344CB8AC3E}">
        <p14:creationId xmlns:p14="http://schemas.microsoft.com/office/powerpoint/2010/main" val="416573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a:t>
            </a:r>
            <a:endParaRPr lang="en-GB" dirty="0"/>
          </a:p>
        </p:txBody>
      </p:sp>
      <p:sp>
        <p:nvSpPr>
          <p:cNvPr id="5" name="Footer Placeholder 4"/>
          <p:cNvSpPr>
            <a:spLocks noGrp="1"/>
          </p:cNvSpPr>
          <p:nvPr>
            <p:ph type="ftr" sz="quarter" idx="11"/>
          </p:nvPr>
        </p:nvSpPr>
        <p:spPr/>
        <p:txBody>
          <a:bodyPr/>
          <a:lstStyle/>
          <a:p>
            <a:r>
              <a:rPr lang="en-GB"/>
              <a:t>
OFFICIAL</a:t>
            </a:r>
            <a:endParaRPr lang="en-GB" dirty="0"/>
          </a:p>
        </p:txBody>
      </p:sp>
      <p:sp>
        <p:nvSpPr>
          <p:cNvPr id="6" name="Slide Number Placeholder 5"/>
          <p:cNvSpPr>
            <a:spLocks noGrp="1"/>
          </p:cNvSpPr>
          <p:nvPr>
            <p:ph type="sldNum" sz="quarter" idx="12"/>
          </p:nvPr>
        </p:nvSpPr>
        <p:spPr/>
        <p:txBody>
          <a:bodyPr/>
          <a:lstStyle/>
          <a:p>
            <a:fld id="{35E4BABA-E043-4E76-BD6C-7C3A77075159}" type="slidenum">
              <a:rPr lang="en-GB" smtClean="0"/>
              <a:t>4</a:t>
            </a:fld>
            <a:endParaRPr lang="en-GB" dirty="0"/>
          </a:p>
        </p:txBody>
      </p:sp>
    </p:spTree>
    <p:extLst>
      <p:ext uri="{BB962C8B-B14F-4D97-AF65-F5344CB8AC3E}">
        <p14:creationId xmlns:p14="http://schemas.microsoft.com/office/powerpoint/2010/main" val="2472287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GB"/>
              <a:t>OFFICIAL
</a:t>
            </a:r>
            <a:endParaRPr lang="en-GB" dirty="0"/>
          </a:p>
        </p:txBody>
      </p:sp>
      <p:sp>
        <p:nvSpPr>
          <p:cNvPr id="5" name="Footer Placeholder 4"/>
          <p:cNvSpPr>
            <a:spLocks noGrp="1"/>
          </p:cNvSpPr>
          <p:nvPr>
            <p:ph type="ftr" sz="quarter" idx="11"/>
          </p:nvPr>
        </p:nvSpPr>
        <p:spPr/>
        <p:txBody>
          <a:bodyPr/>
          <a:lstStyle/>
          <a:p>
            <a:r>
              <a:rPr lang="en-GB"/>
              <a:t>
OFFICIAL</a:t>
            </a:r>
            <a:endParaRPr lang="en-GB" dirty="0"/>
          </a:p>
        </p:txBody>
      </p:sp>
      <p:sp>
        <p:nvSpPr>
          <p:cNvPr id="6" name="Slide Number Placeholder 5"/>
          <p:cNvSpPr>
            <a:spLocks noGrp="1"/>
          </p:cNvSpPr>
          <p:nvPr>
            <p:ph type="sldNum" sz="quarter" idx="12"/>
          </p:nvPr>
        </p:nvSpPr>
        <p:spPr/>
        <p:txBody>
          <a:bodyPr/>
          <a:lstStyle/>
          <a:p>
            <a:fld id="{35E4BABA-E043-4E76-BD6C-7C3A77075159}" type="slidenum">
              <a:rPr lang="en-GB" smtClean="0"/>
              <a:t>5</a:t>
            </a:fld>
            <a:endParaRPr lang="en-GB" dirty="0"/>
          </a:p>
        </p:txBody>
      </p:sp>
    </p:spTree>
    <p:extLst>
      <p:ext uri="{BB962C8B-B14F-4D97-AF65-F5344CB8AC3E}">
        <p14:creationId xmlns:p14="http://schemas.microsoft.com/office/powerpoint/2010/main" val="119204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a:t>OFFICIAL
</a:t>
            </a:r>
          </a:p>
        </p:txBody>
      </p:sp>
      <p:sp>
        <p:nvSpPr>
          <p:cNvPr id="5" name="Footer Placeholder 4"/>
          <p:cNvSpPr>
            <a:spLocks noGrp="1"/>
          </p:cNvSpPr>
          <p:nvPr>
            <p:ph type="ftr" sz="quarter" idx="11"/>
          </p:nvPr>
        </p:nvSpPr>
        <p:spPr/>
        <p:txBody>
          <a:bodyPr/>
          <a:lstStyle/>
          <a:p>
            <a:r>
              <a:rPr lang="en-GB" dirty="0"/>
              <a:t>
OFFICIAL</a:t>
            </a:r>
          </a:p>
        </p:txBody>
      </p:sp>
      <p:sp>
        <p:nvSpPr>
          <p:cNvPr id="6" name="Slide Number Placeholder 5"/>
          <p:cNvSpPr>
            <a:spLocks noGrp="1"/>
          </p:cNvSpPr>
          <p:nvPr>
            <p:ph type="sldNum" sz="quarter" idx="12"/>
          </p:nvPr>
        </p:nvSpPr>
        <p:spPr/>
        <p:txBody>
          <a:bodyPr/>
          <a:lstStyle/>
          <a:p>
            <a:fld id="{35E4BABA-E043-4E76-BD6C-7C3A77075159}" type="slidenum">
              <a:rPr lang="en-GB" smtClean="0"/>
              <a:t>6</a:t>
            </a:fld>
            <a:endParaRPr lang="en-GB" dirty="0"/>
          </a:p>
        </p:txBody>
      </p:sp>
    </p:spTree>
    <p:extLst>
      <p:ext uri="{BB962C8B-B14F-4D97-AF65-F5344CB8AC3E}">
        <p14:creationId xmlns:p14="http://schemas.microsoft.com/office/powerpoint/2010/main" val="583296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64DE79-268F-4C1A-8933-263129D2AF90}" type="datetimeFigureOut">
              <a:rPr lang="en-US" smtClean="0"/>
              <a:t>7/23/22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77" y="0"/>
            <a:ext cx="1219661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userDrawn="1"/>
        </p:nvSpPr>
        <p:spPr>
          <a:xfrm flipV="1">
            <a:off x="6539697" y="-8173"/>
            <a:ext cx="5658360" cy="1832786"/>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B0F0">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8BD2DE8B-9AEB-1C45-B84D-25F892E03C9C}"/>
              </a:ext>
            </a:extLst>
          </p:cNvPr>
          <p:cNvSpPr/>
          <p:nvPr userDrawn="1"/>
        </p:nvSpPr>
        <p:spPr>
          <a:xfrm>
            <a:off x="0" y="6408971"/>
            <a:ext cx="12192000" cy="457201"/>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a:extLst>
              <a:ext uri="{FF2B5EF4-FFF2-40B4-BE49-F238E27FC236}">
                <a16:creationId xmlns:a16="http://schemas.microsoft.com/office/drawing/2014/main" id="{D080A2E8-3AF4-C646-89B7-AD4BABBCB19B}"/>
              </a:ext>
            </a:extLst>
          </p:cNvPr>
          <p:cNvSpPr/>
          <p:nvPr userDrawn="1"/>
        </p:nvSpPr>
        <p:spPr>
          <a:xfrm>
            <a:off x="0" y="6406282"/>
            <a:ext cx="12192000" cy="14330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grpSp>
        <p:nvGrpSpPr>
          <p:cNvPr id="12" name="Group 11"/>
          <p:cNvGrpSpPr/>
          <p:nvPr userDrawn="1"/>
        </p:nvGrpSpPr>
        <p:grpSpPr>
          <a:xfrm flipV="1">
            <a:off x="6829424" y="0"/>
            <a:ext cx="5374011" cy="6414750"/>
            <a:chOff x="5130830" y="-8468"/>
            <a:chExt cx="4030508" cy="6874935"/>
          </a:xfrm>
        </p:grpSpPr>
        <p:cxnSp>
          <p:nvCxnSpPr>
            <p:cNvPr id="13" name="Straight Connector 12" hidden="1"/>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hidden="1"/>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5" name="Freeform 14" hidden="1"/>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hidden="1"/>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16"/>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5">
                <a:alpha val="31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5">
                <a:lumMod val="40000"/>
                <a:lumOff val="60000"/>
                <a:alpha val="51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Freeform 18"/>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5">
                <a:lumMod val="5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808891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5">
                <a:lumMod val="75000"/>
                <a:alpha val="19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8063218" y="489686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rgbClr val="00B0F0">
                <a:alpha val="33000"/>
              </a:srgbClr>
            </a:solidFill>
            <a:ln>
              <a:noFill/>
            </a:ln>
            <a:effectLst/>
          </p:spPr>
          <p:style>
            <a:lnRef idx="1">
              <a:schemeClr val="accent1"/>
            </a:lnRef>
            <a:fillRef idx="3">
              <a:schemeClr val="accent1"/>
            </a:fillRef>
            <a:effectRef idx="2">
              <a:schemeClr val="accent1"/>
            </a:effectRef>
            <a:fontRef idx="minor">
              <a:schemeClr val="lt1"/>
            </a:fontRef>
          </p:style>
        </p:sp>
      </p:grpSp>
      <p:pic>
        <p:nvPicPr>
          <p:cNvPr id="22" name="Picture 21">
            <a:extLst>
              <a:ext uri="{FF2B5EF4-FFF2-40B4-BE49-F238E27FC236}">
                <a16:creationId xmlns:a16="http://schemas.microsoft.com/office/drawing/2014/main" id="{4F6ACEEC-F7FD-9648-8DA2-5B74EDFE17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822" y="1584578"/>
            <a:ext cx="4673949" cy="1070370"/>
          </a:xfrm>
          <a:prstGeom prst="rect">
            <a:avLst/>
          </a:prstGeom>
        </p:spPr>
      </p:pic>
      <p:sp>
        <p:nvSpPr>
          <p:cNvPr id="23" name="Title 1"/>
          <p:cNvSpPr>
            <a:spLocks noGrp="1"/>
          </p:cNvSpPr>
          <p:nvPr>
            <p:ph type="title"/>
          </p:nvPr>
        </p:nvSpPr>
        <p:spPr>
          <a:xfrm>
            <a:off x="831850" y="2655652"/>
            <a:ext cx="5627067" cy="1381530"/>
          </a:xfrm>
        </p:spPr>
        <p:txBody>
          <a:bodyPr anchor="b">
            <a:normAutofit/>
          </a:bodyPr>
          <a:lstStyle>
            <a:lvl1pPr>
              <a:defRPr sz="4000">
                <a:solidFill>
                  <a:schemeClr val="bg1"/>
                </a:solidFill>
              </a:defRPr>
            </a:lvl1pPr>
          </a:lstStyle>
          <a:p>
            <a:r>
              <a:rPr lang="en-US" dirty="0"/>
              <a:t>Click to edit Master title style</a:t>
            </a:r>
          </a:p>
        </p:txBody>
      </p:sp>
      <p:sp>
        <p:nvSpPr>
          <p:cNvPr id="24" name="Text Placeholder 2"/>
          <p:cNvSpPr>
            <a:spLocks noGrp="1"/>
          </p:cNvSpPr>
          <p:nvPr>
            <p:ph type="body" idx="1"/>
          </p:nvPr>
        </p:nvSpPr>
        <p:spPr>
          <a:xfrm>
            <a:off x="831850" y="4684393"/>
            <a:ext cx="5627067" cy="1671957"/>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92716547"/>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108348-4BEC-42EF-A0DE-1D1BBFFB5F13}" type="datetimeFigureOut">
              <a:rPr lang="en-GB" smtClean="0"/>
              <a:t>23/07/2022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BA5F176-BAE2-421D-9339-6FEC9D330711}" type="slidenum">
              <a:rPr lang="en-GB" smtClean="0"/>
              <a:t>‹#›</a:t>
            </a:fld>
            <a:endParaRPr lang="en-GB" dirty="0"/>
          </a:p>
        </p:txBody>
      </p:sp>
    </p:spTree>
    <p:extLst>
      <p:ext uri="{BB962C8B-B14F-4D97-AF65-F5344CB8AC3E}">
        <p14:creationId xmlns:p14="http://schemas.microsoft.com/office/powerpoint/2010/main" val="290993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0982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7/23/22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97323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endParaRPr lang="en-GB"/>
          </a:p>
        </p:txBody>
      </p:sp>
      <p:sp>
        <p:nvSpPr>
          <p:cNvPr id="8" name="Date Placeholder 7"/>
          <p:cNvSpPr>
            <a:spLocks noGrp="1"/>
          </p:cNvSpPr>
          <p:nvPr>
            <p:ph type="dt" sz="half" idx="10"/>
          </p:nvPr>
        </p:nvSpPr>
        <p:spPr/>
        <p:txBody>
          <a:bodyPr/>
          <a:lstStyle/>
          <a:p>
            <a:fld id="{C764DE79-268F-4C1A-8933-263129D2AF90}" type="datetimeFigureOut">
              <a:rPr lang="en-US" smtClean="0"/>
              <a:t>7/23/22</a:t>
            </a:fld>
            <a:endParaRPr lang="en-US" dirty="0"/>
          </a:p>
        </p:txBody>
      </p:sp>
      <p:sp>
        <p:nvSpPr>
          <p:cNvPr id="10" name="Slide Number Placeholder 9"/>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4103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7/23/22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107603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0964"/>
            <a:ext cx="10515600" cy="825274"/>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9" name="Picture Placeholder 8"/>
          <p:cNvSpPr>
            <a:spLocks noGrp="1"/>
          </p:cNvSpPr>
          <p:nvPr>
            <p:ph type="pic" sz="quarter" idx="13"/>
          </p:nvPr>
        </p:nvSpPr>
        <p:spPr>
          <a:xfrm>
            <a:off x="1293813" y="4772025"/>
            <a:ext cx="1316037" cy="847725"/>
          </a:xfrm>
        </p:spPr>
        <p:txBody>
          <a:bodyPr/>
          <a:lstStyle/>
          <a:p>
            <a:endParaRPr lang="en-GB" dirty="0"/>
          </a:p>
        </p:txBody>
      </p:sp>
    </p:spTree>
    <p:extLst>
      <p:ext uri="{BB962C8B-B14F-4D97-AF65-F5344CB8AC3E}">
        <p14:creationId xmlns:p14="http://schemas.microsoft.com/office/powerpoint/2010/main" val="426634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20964"/>
            <a:ext cx="10515600" cy="825274"/>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7/23/22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4" name="Content Placeholder 2"/>
          <p:cNvSpPr>
            <a:spLocks noGrp="1"/>
          </p:cNvSpPr>
          <p:nvPr>
            <p:ph sz="half" idx="13"/>
          </p:nvPr>
        </p:nvSpPr>
        <p:spPr>
          <a:xfrm>
            <a:off x="4354286"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sz="half" idx="14"/>
          </p:nvPr>
        </p:nvSpPr>
        <p:spPr>
          <a:xfrm>
            <a:off x="7908472" y="1825625"/>
            <a:ext cx="3200400" cy="4351338"/>
          </a:xfrm>
          <a:solidFill>
            <a:schemeClr val="accent1">
              <a:lumMod val="20000"/>
              <a:lumOff val="80000"/>
            </a:schemeClr>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861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800100"/>
            <a:ext cx="10515600" cy="89058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7/23/22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20136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849086"/>
            <a:ext cx="10515600" cy="84160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7/23/22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6077" y="0"/>
            <a:ext cx="12196614"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080A2E8-3AF4-C646-89B7-AD4BABBCB19B}"/>
              </a:ext>
            </a:extLst>
          </p:cNvPr>
          <p:cNvSpPr/>
          <p:nvPr userDrawn="1"/>
        </p:nvSpPr>
        <p:spPr>
          <a:xfrm>
            <a:off x="0" y="6406282"/>
            <a:ext cx="12192000" cy="143302"/>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987147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7/23/22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7654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7/23/22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625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7/23/22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OFFICIAL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8ECC4798-C36D-D145-A2B0-89AACA0C874B}"/>
              </a:ext>
            </a:extLst>
          </p:cNvPr>
          <p:cNvSpPr/>
          <p:nvPr userDrawn="1"/>
        </p:nvSpPr>
        <p:spPr>
          <a:xfrm>
            <a:off x="246094" y="257218"/>
            <a:ext cx="11699823" cy="5218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246FC1BA-A06C-CA49-A81E-F9818F247FE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80463" y="289844"/>
            <a:ext cx="1932001" cy="442443"/>
          </a:xfrm>
          <a:prstGeom prst="rect">
            <a:avLst/>
          </a:prstGeom>
        </p:spPr>
      </p:pic>
      <p:sp>
        <p:nvSpPr>
          <p:cNvPr id="9" name="Rectangle 8">
            <a:extLst>
              <a:ext uri="{FF2B5EF4-FFF2-40B4-BE49-F238E27FC236}">
                <a16:creationId xmlns:a16="http://schemas.microsoft.com/office/drawing/2014/main" id="{4F1EB451-6CF9-2C48-BBFF-1C9AFAA1FE11}"/>
              </a:ext>
            </a:extLst>
          </p:cNvPr>
          <p:cNvSpPr/>
          <p:nvPr userDrawn="1"/>
        </p:nvSpPr>
        <p:spPr>
          <a:xfrm>
            <a:off x="246094" y="6440804"/>
            <a:ext cx="11699823" cy="1398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744091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6"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cid:image002.jpg@01D88314.C67F0F7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mailto:EdinburghCPTNorthWest@Scotland.pnn.police.uk" TargetMode="External"/><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1850" y="2655652"/>
            <a:ext cx="5627067" cy="1935803"/>
          </a:xfrm>
        </p:spPr>
        <p:txBody>
          <a:bodyPr>
            <a:noAutofit/>
          </a:bodyPr>
          <a:lstStyle/>
          <a:p>
            <a:r>
              <a:rPr lang="en-GB" dirty="0"/>
              <a:t>South East</a:t>
            </a:r>
            <a:r>
              <a:rPr lang="en-GB" sz="4000" dirty="0"/>
              <a:t> Edinburgh Community Policing Team Newsletter</a:t>
            </a:r>
          </a:p>
        </p:txBody>
      </p:sp>
      <p:sp>
        <p:nvSpPr>
          <p:cNvPr id="4" name="Text Placeholder 3"/>
          <p:cNvSpPr>
            <a:spLocks noGrp="1"/>
          </p:cNvSpPr>
          <p:nvPr>
            <p:ph type="body" idx="1"/>
          </p:nvPr>
        </p:nvSpPr>
        <p:spPr>
          <a:xfrm>
            <a:off x="831850" y="5009745"/>
            <a:ext cx="5627067" cy="1302306"/>
          </a:xfrm>
        </p:spPr>
        <p:txBody>
          <a:bodyPr/>
          <a:lstStyle/>
          <a:p>
            <a:r>
              <a:rPr lang="en-GB" dirty="0"/>
              <a:t>Issue 2 – June 2022</a:t>
            </a:r>
          </a:p>
        </p:txBody>
      </p:sp>
      <p:sp>
        <p:nvSpPr>
          <p:cNvPr id="5" name="Footer Placeholder 4"/>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5231" y="1474236"/>
            <a:ext cx="5362389" cy="3711737"/>
          </a:xfrm>
          <a:prstGeom prst="rect">
            <a:avLst/>
          </a:prstGeom>
        </p:spPr>
      </p:pic>
    </p:spTree>
    <p:extLst>
      <p:ext uri="{BB962C8B-B14F-4D97-AF65-F5344CB8AC3E}">
        <p14:creationId xmlns:p14="http://schemas.microsoft.com/office/powerpoint/2010/main" val="1743065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solidFill>
                  <a:schemeClr val="accent1">
                    <a:lumMod val="50000"/>
                  </a:schemeClr>
                </a:solidFill>
              </a:rPr>
              <a:t>SE Edinburgh CPT - Quarterly Bulletin</a:t>
            </a:r>
          </a:p>
        </p:txBody>
      </p:sp>
      <p:sp>
        <p:nvSpPr>
          <p:cNvPr id="6" name="Content Placeholder 5"/>
          <p:cNvSpPr>
            <a:spLocks noGrp="1"/>
          </p:cNvSpPr>
          <p:nvPr>
            <p:ph sz="half" idx="1"/>
          </p:nvPr>
        </p:nvSpPr>
        <p:spPr>
          <a:xfrm>
            <a:off x="838200" y="1646238"/>
            <a:ext cx="3255236" cy="4710112"/>
          </a:xfrm>
        </p:spPr>
        <p:txBody>
          <a:bodyPr>
            <a:normAutofit/>
          </a:bodyPr>
          <a:lstStyle/>
          <a:p>
            <a:pPr marL="0" indent="0">
              <a:buNone/>
            </a:pPr>
            <a:r>
              <a:rPr lang="en-GB" sz="1500" b="1" dirty="0">
                <a:solidFill>
                  <a:srgbClr val="002060"/>
                </a:solidFill>
              </a:rPr>
              <a:t>Meet the Sergeants </a:t>
            </a:r>
            <a:endParaRPr lang="en-GB" sz="1000" dirty="0"/>
          </a:p>
        </p:txBody>
      </p:sp>
      <p:sp>
        <p:nvSpPr>
          <p:cNvPr id="7" name="Content Placeholder 6"/>
          <p:cNvSpPr>
            <a:spLocks noGrp="1"/>
          </p:cNvSpPr>
          <p:nvPr>
            <p:ph sz="half" idx="13"/>
          </p:nvPr>
        </p:nvSpPr>
        <p:spPr>
          <a:xfrm>
            <a:off x="4153256" y="1646238"/>
            <a:ext cx="3649053" cy="4710112"/>
          </a:xfrm>
        </p:spPr>
        <p:txBody>
          <a:bodyPr>
            <a:normAutofit/>
          </a:bodyPr>
          <a:lstStyle/>
          <a:p>
            <a:pPr marL="0" indent="0">
              <a:lnSpc>
                <a:spcPct val="110000"/>
              </a:lnSpc>
              <a:buNone/>
            </a:pPr>
            <a:r>
              <a:rPr lang="en-GB" sz="1500" b="1" dirty="0">
                <a:solidFill>
                  <a:srgbClr val="002060"/>
                </a:solidFill>
              </a:rPr>
              <a:t>Shut out scammers</a:t>
            </a:r>
          </a:p>
          <a:p>
            <a:pPr marL="0" indent="0">
              <a:buNone/>
            </a:pPr>
            <a:endParaRPr lang="en-GB" sz="1400" b="1" dirty="0"/>
          </a:p>
        </p:txBody>
      </p:sp>
      <p:sp>
        <p:nvSpPr>
          <p:cNvPr id="8" name="Content Placeholder 7"/>
          <p:cNvSpPr>
            <a:spLocks noGrp="1"/>
          </p:cNvSpPr>
          <p:nvPr>
            <p:ph sz="half" idx="14"/>
          </p:nvPr>
        </p:nvSpPr>
        <p:spPr>
          <a:xfrm>
            <a:off x="7862129" y="1646238"/>
            <a:ext cx="3246743" cy="4710112"/>
          </a:xfrm>
        </p:spPr>
        <p:txBody>
          <a:bodyPr>
            <a:normAutofit/>
          </a:bodyPr>
          <a:lstStyle/>
          <a:p>
            <a:pPr marL="0" indent="0">
              <a:buNone/>
            </a:pPr>
            <a:r>
              <a:rPr lang="en-GB" sz="1500" b="1" dirty="0">
                <a:solidFill>
                  <a:srgbClr val="002060"/>
                </a:solidFill>
              </a:rPr>
              <a:t>Bikes to school / refugees </a:t>
            </a:r>
            <a:endParaRPr lang="en-GB" sz="1500" dirty="0">
              <a:solidFill>
                <a:srgbClr val="002060"/>
              </a:solidFill>
            </a:endParaRPr>
          </a:p>
          <a:p>
            <a:pPr marL="0" indent="0">
              <a:buNone/>
            </a:pPr>
            <a:endParaRPr lang="en-GB" sz="1600" dirty="0"/>
          </a:p>
        </p:txBody>
      </p:sp>
      <p:sp>
        <p:nvSpPr>
          <p:cNvPr id="9" name="Footer Placeholder 8"/>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sp>
        <p:nvSpPr>
          <p:cNvPr id="2" name="TextBox 1"/>
          <p:cNvSpPr txBox="1"/>
          <p:nvPr/>
        </p:nvSpPr>
        <p:spPr>
          <a:xfrm>
            <a:off x="7025265" y="3708874"/>
            <a:ext cx="144656" cy="369332"/>
          </a:xfrm>
          <a:prstGeom prst="rect">
            <a:avLst/>
          </a:prstGeom>
          <a:noFill/>
        </p:spPr>
        <p:txBody>
          <a:bodyPr wrap="square" rtlCol="0">
            <a:spAutoFit/>
          </a:bodyPr>
          <a:lstStyle/>
          <a:p>
            <a:endParaRPr lang="en-GB" dirty="0"/>
          </a:p>
        </p:txBody>
      </p:sp>
      <p:sp>
        <p:nvSpPr>
          <p:cNvPr id="3" name="TextBox 2"/>
          <p:cNvSpPr txBox="1"/>
          <p:nvPr/>
        </p:nvSpPr>
        <p:spPr>
          <a:xfrm>
            <a:off x="4257340" y="1974768"/>
            <a:ext cx="3440884" cy="3970318"/>
          </a:xfrm>
          <a:prstGeom prst="rect">
            <a:avLst/>
          </a:prstGeom>
          <a:noFill/>
        </p:spPr>
        <p:txBody>
          <a:bodyPr wrap="square" rtlCol="0">
            <a:spAutoFit/>
          </a:bodyPr>
          <a:lstStyle/>
          <a:p>
            <a:r>
              <a:rPr lang="en-GB" sz="900" dirty="0"/>
              <a:t>Over the last few months we have been raising awareness of the latest “Shut Out Scammers” campaign, targeting bogus workman and rogue traders. With the increase in the cost of living criminals often adapt their methods to take advantage of members of the public. Current scams include </a:t>
            </a:r>
            <a:r>
              <a:rPr lang="en-GB" sz="900" dirty="0" err="1"/>
              <a:t>mis</a:t>
            </a:r>
            <a:r>
              <a:rPr lang="en-GB" sz="900" dirty="0"/>
              <a:t>-selling energy efficiency measures, door to door sales and cold callers offering to carry out garden or maintenance work. </a:t>
            </a:r>
            <a:br>
              <a:rPr lang="en-GB" sz="900" dirty="0"/>
            </a:br>
            <a:br>
              <a:rPr lang="en-GB" sz="900" dirty="0"/>
            </a:br>
            <a:r>
              <a:rPr lang="en-GB" sz="900" dirty="0"/>
              <a:t>We have held events and had stalls at a number of locations across the area including bowling clubs, open days, in local shops and in the street. We want you to feel empowered to question cold-callers, turn away anyone whose identity you do not feel is genuine and say “No thanks”. </a:t>
            </a:r>
            <a:br>
              <a:rPr lang="en-GB" sz="900" dirty="0"/>
            </a:br>
            <a:br>
              <a:rPr lang="en-GB" sz="900" dirty="0"/>
            </a:br>
            <a:r>
              <a:rPr lang="en-GB" sz="900" dirty="0"/>
              <a:t>If you receive any text messages or emails purporting to be from official agencies check the spelling, how you have been addressed and the email address / phone number it has been sent from. If you are suspicious delete the email / text and contact the relevant agency / company yourself using their official contact details. </a:t>
            </a:r>
            <a:br>
              <a:rPr lang="en-GB" sz="900" dirty="0"/>
            </a:br>
            <a:br>
              <a:rPr lang="en-GB" sz="900" dirty="0"/>
            </a:br>
            <a:r>
              <a:rPr lang="en-GB" sz="900" dirty="0"/>
              <a:t>In June, a 34 year male was arrested and                                        charged after being found in a private                                     garden after offering to carry out work.                                      Please tell us if you think a bogus caller                                      has called on you, or been in your street,                               report this immediately on 101 or in the                                   case of an emergency, dial 999.</a:t>
            </a:r>
            <a:endParaRPr lang="en-GB" sz="900" dirty="0">
              <a:solidFill>
                <a:srgbClr val="002060"/>
              </a:solidFill>
            </a:endParaRPr>
          </a:p>
        </p:txBody>
      </p:sp>
      <p:pic>
        <p:nvPicPr>
          <p:cNvPr id="11" name="Picture 10"/>
          <p:cNvPicPr/>
          <p:nvPr/>
        </p:nvPicPr>
        <p:blipFill>
          <a:blip r:embed="rId3"/>
          <a:stretch>
            <a:fillRect/>
          </a:stretch>
        </p:blipFill>
        <p:spPr>
          <a:xfrm>
            <a:off x="947320" y="1974768"/>
            <a:ext cx="1087177" cy="1103283"/>
          </a:xfrm>
          <a:prstGeom prst="rect">
            <a:avLst/>
          </a:prstGeom>
        </p:spPr>
      </p:pic>
      <p:sp>
        <p:nvSpPr>
          <p:cNvPr id="15" name="TextBox 14"/>
          <p:cNvSpPr txBox="1"/>
          <p:nvPr/>
        </p:nvSpPr>
        <p:spPr>
          <a:xfrm>
            <a:off x="2363179" y="2023283"/>
            <a:ext cx="1375623" cy="230832"/>
          </a:xfrm>
          <a:prstGeom prst="rect">
            <a:avLst/>
          </a:prstGeom>
          <a:noFill/>
        </p:spPr>
        <p:txBody>
          <a:bodyPr wrap="square" rtlCol="0">
            <a:spAutoFit/>
          </a:bodyPr>
          <a:lstStyle/>
          <a:p>
            <a:endParaRPr lang="en-GB" sz="900" dirty="0"/>
          </a:p>
        </p:txBody>
      </p:sp>
      <p:sp>
        <p:nvSpPr>
          <p:cNvPr id="16" name="TextBox 15"/>
          <p:cNvSpPr txBox="1"/>
          <p:nvPr/>
        </p:nvSpPr>
        <p:spPr>
          <a:xfrm>
            <a:off x="2298994" y="2053446"/>
            <a:ext cx="1609334" cy="383232"/>
          </a:xfrm>
          <a:prstGeom prst="rect">
            <a:avLst/>
          </a:prstGeom>
          <a:noFill/>
        </p:spPr>
        <p:txBody>
          <a:bodyPr wrap="square" rtlCol="0">
            <a:spAutoFit/>
          </a:bodyPr>
          <a:lstStyle/>
          <a:p>
            <a:endParaRPr lang="en-GB" sz="900" dirty="0"/>
          </a:p>
        </p:txBody>
      </p:sp>
      <p:sp>
        <p:nvSpPr>
          <p:cNvPr id="17" name="TextBox 16"/>
          <p:cNvSpPr txBox="1"/>
          <p:nvPr/>
        </p:nvSpPr>
        <p:spPr>
          <a:xfrm>
            <a:off x="2061292" y="1934588"/>
            <a:ext cx="1906856" cy="1200329"/>
          </a:xfrm>
          <a:prstGeom prst="rect">
            <a:avLst/>
          </a:prstGeom>
          <a:noFill/>
        </p:spPr>
        <p:txBody>
          <a:bodyPr wrap="square" rtlCol="0">
            <a:spAutoFit/>
          </a:bodyPr>
          <a:lstStyle/>
          <a:p>
            <a:r>
              <a:rPr lang="en-GB" sz="900" dirty="0"/>
              <a:t>Barry Mercer and Grant Robertson are the Community Sergeants for Edinburgh South East. Both have been in their community posts for around 3 years having transferred from front line response policing.  They have a wealth of policing</a:t>
            </a:r>
          </a:p>
        </p:txBody>
      </p:sp>
      <p:sp>
        <p:nvSpPr>
          <p:cNvPr id="18" name="TextBox 17"/>
          <p:cNvSpPr txBox="1"/>
          <p:nvPr/>
        </p:nvSpPr>
        <p:spPr>
          <a:xfrm>
            <a:off x="947320" y="3134917"/>
            <a:ext cx="2961008" cy="3277820"/>
          </a:xfrm>
          <a:prstGeom prst="rect">
            <a:avLst/>
          </a:prstGeom>
          <a:noFill/>
        </p:spPr>
        <p:txBody>
          <a:bodyPr wrap="square" rtlCol="0">
            <a:spAutoFit/>
          </a:bodyPr>
          <a:lstStyle/>
          <a:p>
            <a:r>
              <a:rPr lang="en-GB" sz="900" dirty="0"/>
              <a:t>experience which they use to serve and support communities.</a:t>
            </a:r>
          </a:p>
          <a:p>
            <a:endParaRPr lang="en-GB" sz="900" dirty="0"/>
          </a:p>
          <a:p>
            <a:r>
              <a:rPr lang="en-GB" sz="900" dirty="0"/>
              <a:t>Barry and Grant have a strong team of officers and have a wide network of partners.  Barry covers the Southside, Morningside and Meadows and Grant has responsibility for the </a:t>
            </a:r>
            <a:r>
              <a:rPr lang="en-GB" sz="900" dirty="0" err="1"/>
              <a:t>Liberton</a:t>
            </a:r>
            <a:r>
              <a:rPr lang="en-GB" sz="900" dirty="0"/>
              <a:t> </a:t>
            </a:r>
            <a:r>
              <a:rPr lang="en-GB" sz="900" dirty="0" err="1"/>
              <a:t>Gilmerton</a:t>
            </a:r>
            <a:r>
              <a:rPr lang="en-GB" sz="900" dirty="0"/>
              <a:t> area. </a:t>
            </a:r>
            <a:br>
              <a:rPr lang="en-GB" sz="900" dirty="0"/>
            </a:br>
            <a:br>
              <a:rPr lang="en-GB" sz="900" dirty="0"/>
            </a:br>
            <a:r>
              <a:rPr lang="en-GB" sz="900" dirty="0"/>
              <a:t>Grant believes “safeguarding communities cannot be done in isolation and we embrace partnership working with 3</a:t>
            </a:r>
            <a:r>
              <a:rPr lang="en-GB" sz="900" baseline="30000" dirty="0"/>
              <a:t>rd</a:t>
            </a:r>
            <a:r>
              <a:rPr lang="en-GB" sz="900" dirty="0"/>
              <a:t> party, public sector, private businesses and local residents. Without information from the public we would not be able to serve our communities and deal with the issues that matter to you”.</a:t>
            </a:r>
            <a:br>
              <a:rPr lang="en-GB" sz="900" dirty="0"/>
            </a:br>
            <a:br>
              <a:rPr lang="en-GB" sz="900" dirty="0"/>
            </a:br>
            <a:r>
              <a:rPr lang="en-GB" sz="900" dirty="0"/>
              <a:t>Community police </a:t>
            </a:r>
            <a:r>
              <a:rPr lang="en-GB" sz="900"/>
              <a:t>is built </a:t>
            </a:r>
            <a:r>
              <a:rPr lang="en-GB" sz="900" dirty="0"/>
              <a:t>on the relationship between the police and it residents, Barry said “both myself and my team are committed to improving community wellbeing through education, engagement, partnership working and enforcement, when necessary. Your help is essential to addressing the issues that are important so please report any matters that give you cause for concern”</a:t>
            </a:r>
          </a:p>
        </p:txBody>
      </p:sp>
      <p:pic>
        <p:nvPicPr>
          <p:cNvPr id="24" name="Picture 23"/>
          <p:cNvPicPr>
            <a:picLocks noChangeAspect="1"/>
          </p:cNvPicPr>
          <p:nvPr/>
        </p:nvPicPr>
        <p:blipFill>
          <a:blip r:embed="rId4"/>
          <a:stretch>
            <a:fillRect/>
          </a:stretch>
        </p:blipFill>
        <p:spPr>
          <a:xfrm>
            <a:off x="8144837" y="4593991"/>
            <a:ext cx="2639096" cy="1562469"/>
          </a:xfrm>
          <a:prstGeom prst="rect">
            <a:avLst/>
          </a:prstGeom>
        </p:spPr>
      </p:pic>
      <p:sp>
        <p:nvSpPr>
          <p:cNvPr id="25" name="Rectangle 24"/>
          <p:cNvSpPr/>
          <p:nvPr/>
        </p:nvSpPr>
        <p:spPr>
          <a:xfrm>
            <a:off x="7905107" y="4495096"/>
            <a:ext cx="3128424" cy="228717"/>
          </a:xfrm>
          <a:prstGeom prst="rect">
            <a:avLst/>
          </a:prstGeom>
        </p:spPr>
        <p:txBody>
          <a:bodyPr wrap="square">
            <a:spAutoFit/>
          </a:bodyPr>
          <a:lstStyle/>
          <a:p>
            <a:pPr>
              <a:lnSpc>
                <a:spcPct val="106000"/>
              </a:lnSpc>
              <a:spcAft>
                <a:spcPts val="800"/>
              </a:spcAft>
            </a:pPr>
            <a:r>
              <a:rPr lang="en-GB" sz="900" dirty="0">
                <a:ea typeface="Times New Roman" panose="02020603050405020304" pitchFamily="18" charset="0"/>
              </a:rPr>
              <a:t>.  </a:t>
            </a:r>
            <a:endParaRPr lang="en-GB" sz="900" dirty="0">
              <a:effectLst/>
              <a:ea typeface="Times New Roman" panose="02020603050405020304" pitchFamily="18" charset="0"/>
            </a:endParaRPr>
          </a:p>
        </p:txBody>
      </p:sp>
      <p:sp>
        <p:nvSpPr>
          <p:cNvPr id="26" name="TextBox 25"/>
          <p:cNvSpPr txBox="1"/>
          <p:nvPr/>
        </p:nvSpPr>
        <p:spPr>
          <a:xfrm>
            <a:off x="7905107" y="4506435"/>
            <a:ext cx="2956260" cy="323165"/>
          </a:xfrm>
          <a:prstGeom prst="rect">
            <a:avLst/>
          </a:prstGeom>
          <a:noFill/>
        </p:spPr>
        <p:txBody>
          <a:bodyPr wrap="square" rtlCol="0">
            <a:spAutoFit/>
          </a:bodyPr>
          <a:lstStyle/>
          <a:p>
            <a:r>
              <a:rPr lang="en-GB" sz="1500" b="1" dirty="0">
                <a:solidFill>
                  <a:srgbClr val="002060"/>
                </a:solidFill>
              </a:rPr>
              <a:t>South Initiative Team  </a:t>
            </a:r>
          </a:p>
        </p:txBody>
      </p:sp>
      <p:pic>
        <p:nvPicPr>
          <p:cNvPr id="28" name="Picture 27" descr="\\spnet.local\PShomedir\home\Documents\Edinburgh Division\CPT Howdenhall\Social Media\Misc\Whitehouse bowling.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0383" y="4795972"/>
            <a:ext cx="1114419" cy="1270386"/>
          </a:xfrm>
          <a:prstGeom prst="rect">
            <a:avLst/>
          </a:prstGeom>
          <a:noFill/>
          <a:ln>
            <a:noFill/>
          </a:ln>
        </p:spPr>
      </p:pic>
      <p:sp>
        <p:nvSpPr>
          <p:cNvPr id="10" name="Rectangle 9"/>
          <p:cNvSpPr/>
          <p:nvPr/>
        </p:nvSpPr>
        <p:spPr>
          <a:xfrm>
            <a:off x="7932987" y="4762012"/>
            <a:ext cx="3175885" cy="1574149"/>
          </a:xfrm>
          <a:prstGeom prst="rect">
            <a:avLst/>
          </a:prstGeom>
        </p:spPr>
        <p:txBody>
          <a:bodyPr wrap="square">
            <a:spAutoFit/>
          </a:bodyPr>
          <a:lstStyle/>
          <a:p>
            <a:pPr>
              <a:lnSpc>
                <a:spcPct val="107000"/>
              </a:lnSpc>
              <a:spcAft>
                <a:spcPts val="800"/>
              </a:spcAft>
            </a:pPr>
            <a:r>
              <a:rPr lang="en-GB" sz="900" dirty="0">
                <a:ea typeface="Calibri" panose="020F0502020204030204" pitchFamily="34" charset="0"/>
                <a:cs typeface="Times New Roman" panose="02020603050405020304" pitchFamily="18" charset="0"/>
              </a:rPr>
              <a:t>The South Initiative Team (SIT) have been very busy over the last three months seizing  £44,500 worth of drugs and £10, 000 in cash, which is linked to the proceeds of crime.  We have also arrested two prolific housebreaker in the area and seized three motor vehicles,  that had no insurance.</a:t>
            </a:r>
            <a:br>
              <a:rPr lang="en-GB" sz="900" dirty="0">
                <a:ea typeface="Calibri" panose="020F0502020204030204" pitchFamily="34" charset="0"/>
                <a:cs typeface="Times New Roman" panose="02020603050405020304" pitchFamily="18" charset="0"/>
              </a:rPr>
            </a:br>
            <a:br>
              <a:rPr lang="en-GB" sz="900" dirty="0">
                <a:ea typeface="Calibri" panose="020F0502020204030204" pitchFamily="34" charset="0"/>
                <a:cs typeface="Times New Roman" panose="02020603050405020304" pitchFamily="18" charset="0"/>
              </a:rPr>
            </a:br>
            <a:r>
              <a:rPr lang="en-GB" sz="900" dirty="0">
                <a:ea typeface="Calibri" panose="020F0502020204030204" pitchFamily="34" charset="0"/>
                <a:cs typeface="Times New Roman" panose="02020603050405020304" pitchFamily="18" charset="0"/>
              </a:rPr>
              <a:t>Information from the community is key in helping us tackle these problems and can be reported through 101 or </a:t>
            </a:r>
            <a:r>
              <a:rPr lang="en-GB" sz="900" dirty="0" err="1">
                <a:ea typeface="Calibri" panose="020F0502020204030204" pitchFamily="34" charset="0"/>
                <a:cs typeface="Times New Roman" panose="02020603050405020304" pitchFamily="18" charset="0"/>
              </a:rPr>
              <a:t>Crimestoppers</a:t>
            </a:r>
            <a:r>
              <a:rPr lang="en-GB" sz="900" dirty="0">
                <a:ea typeface="Calibri" panose="020F0502020204030204" pitchFamily="34" charset="0"/>
                <a:cs typeface="Times New Roman" panose="02020603050405020304" pitchFamily="18" charset="0"/>
              </a:rPr>
              <a:t> 0800 555 111. </a:t>
            </a:r>
            <a:endParaRPr lang="en-GB" sz="900" dirty="0">
              <a:effectLst/>
              <a:ea typeface="Calibri" panose="020F0502020204030204" pitchFamily="34" charset="0"/>
              <a:cs typeface="Times New Roman" panose="02020603050405020304" pitchFamily="18" charset="0"/>
            </a:endParaRPr>
          </a:p>
        </p:txBody>
      </p:sp>
      <p:sp>
        <p:nvSpPr>
          <p:cNvPr id="27" name="TextBox 26"/>
          <p:cNvSpPr txBox="1"/>
          <p:nvPr/>
        </p:nvSpPr>
        <p:spPr>
          <a:xfrm>
            <a:off x="7932987" y="2163719"/>
            <a:ext cx="3128423" cy="230832"/>
          </a:xfrm>
          <a:prstGeom prst="rect">
            <a:avLst/>
          </a:prstGeom>
          <a:noFill/>
        </p:spPr>
        <p:txBody>
          <a:bodyPr wrap="square" rtlCol="0">
            <a:spAutoFit/>
          </a:bodyPr>
          <a:lstStyle/>
          <a:p>
            <a:endParaRPr lang="en-GB" sz="900" dirty="0"/>
          </a:p>
        </p:txBody>
      </p:sp>
      <p:sp>
        <p:nvSpPr>
          <p:cNvPr id="29" name="TextBox 28"/>
          <p:cNvSpPr txBox="1"/>
          <p:nvPr/>
        </p:nvSpPr>
        <p:spPr>
          <a:xfrm>
            <a:off x="8037926" y="2136165"/>
            <a:ext cx="3128423" cy="230832"/>
          </a:xfrm>
          <a:prstGeom prst="rect">
            <a:avLst/>
          </a:prstGeom>
          <a:noFill/>
        </p:spPr>
        <p:txBody>
          <a:bodyPr wrap="square" rtlCol="0">
            <a:spAutoFit/>
          </a:bodyPr>
          <a:lstStyle/>
          <a:p>
            <a:endParaRPr lang="en-GB" sz="900" dirty="0"/>
          </a:p>
        </p:txBody>
      </p:sp>
      <p:sp>
        <p:nvSpPr>
          <p:cNvPr id="30" name="TextBox 29"/>
          <p:cNvSpPr txBox="1"/>
          <p:nvPr/>
        </p:nvSpPr>
        <p:spPr>
          <a:xfrm>
            <a:off x="7905107" y="1904550"/>
            <a:ext cx="3097143" cy="1061829"/>
          </a:xfrm>
          <a:prstGeom prst="rect">
            <a:avLst/>
          </a:prstGeom>
          <a:noFill/>
        </p:spPr>
        <p:txBody>
          <a:bodyPr wrap="square" rtlCol="0">
            <a:spAutoFit/>
          </a:bodyPr>
          <a:lstStyle/>
          <a:p>
            <a:r>
              <a:rPr lang="en-GB" sz="900" dirty="0"/>
              <a:t>The team were delighted to receive an award from the Local Partnership &amp; Initiative Fund. With the money we were able to purchase ten pedal cycles from the Bike Station which we donated to local schools. These bikes will be used by a range of pupils across the area and will help to promote safe cycling as well as a healthy and active lifestyle.  </a:t>
            </a:r>
          </a:p>
        </p:txBody>
      </p:sp>
      <p:sp>
        <p:nvSpPr>
          <p:cNvPr id="13" name="TextBox 12"/>
          <p:cNvSpPr txBox="1"/>
          <p:nvPr/>
        </p:nvSpPr>
        <p:spPr>
          <a:xfrm>
            <a:off x="7890802" y="2874223"/>
            <a:ext cx="3111448" cy="1615827"/>
          </a:xfrm>
          <a:prstGeom prst="rect">
            <a:avLst/>
          </a:prstGeom>
          <a:noFill/>
        </p:spPr>
        <p:txBody>
          <a:bodyPr wrap="square" rtlCol="0">
            <a:spAutoFit/>
          </a:bodyPr>
          <a:lstStyle/>
          <a:p>
            <a:r>
              <a:rPr lang="en-GB" sz="900" dirty="0"/>
              <a:t>We received new pedal cycles for our officers . Through our local partners we were able to recycle them with Bikes 4 Refugees, a charity with an Edinburgh office that supply refurbished bike for                                                      Refugees living in the city.                                                          The bikes will be used to                                                            navigate the city and were                                                greatly appreciated by the                                                         staff at charity. It was great                                                      to see our bikes continuing                                                       to be used in this way.  </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7600" y="3396119"/>
            <a:ext cx="1546231" cy="1159673"/>
          </a:xfrm>
          <a:prstGeom prst="rect">
            <a:avLst/>
          </a:prstGeom>
        </p:spPr>
      </p:pic>
    </p:spTree>
    <p:extLst>
      <p:ext uri="{BB962C8B-B14F-4D97-AF65-F5344CB8AC3E}">
        <p14:creationId xmlns:p14="http://schemas.microsoft.com/office/powerpoint/2010/main" val="2449083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solidFill>
                  <a:schemeClr val="accent1">
                    <a:lumMod val="50000"/>
                  </a:schemeClr>
                </a:solidFill>
              </a:rPr>
              <a:t>SE Edinburgh CPT - News + Updates</a:t>
            </a:r>
          </a:p>
        </p:txBody>
      </p:sp>
      <p:sp>
        <p:nvSpPr>
          <p:cNvPr id="9" name="Footer Placeholder 8"/>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sp>
        <p:nvSpPr>
          <p:cNvPr id="6" name="Content Placeholder 5"/>
          <p:cNvSpPr>
            <a:spLocks noGrp="1"/>
          </p:cNvSpPr>
          <p:nvPr>
            <p:ph sz="half" idx="1"/>
          </p:nvPr>
        </p:nvSpPr>
        <p:spPr>
          <a:xfrm>
            <a:off x="970961" y="1646238"/>
            <a:ext cx="3601039" cy="4530725"/>
          </a:xfrm>
        </p:spPr>
        <p:txBody>
          <a:bodyPr>
            <a:normAutofit/>
          </a:bodyPr>
          <a:lstStyle/>
          <a:p>
            <a:pPr marL="0" indent="0">
              <a:buNone/>
            </a:pPr>
            <a:r>
              <a:rPr lang="en-GB" sz="1500" b="1" dirty="0">
                <a:solidFill>
                  <a:srgbClr val="002060"/>
                </a:solidFill>
              </a:rPr>
              <a:t>Off road motorbikes </a:t>
            </a:r>
            <a:r>
              <a:rPr lang="en-GB" sz="1000" b="1" dirty="0"/>
              <a:t>	</a:t>
            </a:r>
          </a:p>
          <a:p>
            <a:pPr marL="0" indent="0">
              <a:buNone/>
            </a:pPr>
            <a:endParaRPr lang="en-GB" sz="1000" b="1" dirty="0"/>
          </a:p>
          <a:p>
            <a:pPr marL="0" indent="0">
              <a:buNone/>
            </a:pPr>
            <a:endParaRPr lang="en-GB" sz="1000" b="1" dirty="0"/>
          </a:p>
        </p:txBody>
      </p:sp>
      <p:sp>
        <p:nvSpPr>
          <p:cNvPr id="10" name="Content Placeholder 9"/>
          <p:cNvSpPr>
            <a:spLocks noGrp="1"/>
          </p:cNvSpPr>
          <p:nvPr>
            <p:ph sz="half" idx="13"/>
          </p:nvPr>
        </p:nvSpPr>
        <p:spPr>
          <a:xfrm>
            <a:off x="4805265" y="1646238"/>
            <a:ext cx="6853611" cy="4530725"/>
          </a:xfrm>
        </p:spPr>
        <p:txBody>
          <a:bodyPr>
            <a:normAutofit/>
          </a:bodyPr>
          <a:lstStyle/>
          <a:p>
            <a:pPr marL="0" indent="0">
              <a:lnSpc>
                <a:spcPct val="100000"/>
              </a:lnSpc>
              <a:spcBef>
                <a:spcPts val="0"/>
              </a:spcBef>
              <a:buNone/>
            </a:pPr>
            <a:r>
              <a:rPr lang="en-GB" sz="1600" b="1" dirty="0">
                <a:solidFill>
                  <a:schemeClr val="accent1">
                    <a:lumMod val="50000"/>
                  </a:schemeClr>
                </a:solidFill>
              </a:rPr>
              <a:t>Thefts and prevention measures </a:t>
            </a:r>
          </a:p>
          <a:p>
            <a:pPr marL="0" indent="0">
              <a:lnSpc>
                <a:spcPct val="100000"/>
              </a:lnSpc>
              <a:spcBef>
                <a:spcPts val="0"/>
              </a:spcBef>
              <a:buNone/>
            </a:pPr>
            <a:endParaRPr lang="en-GB" sz="1000" dirty="0"/>
          </a:p>
          <a:p>
            <a:pPr marL="0" indent="0">
              <a:lnSpc>
                <a:spcPct val="100000"/>
              </a:lnSpc>
              <a:spcBef>
                <a:spcPts val="0"/>
              </a:spcBef>
              <a:buNone/>
            </a:pPr>
            <a:endParaRPr lang="en-GB" sz="1000" dirty="0"/>
          </a:p>
          <a:p>
            <a:pPr marL="0" indent="0" algn="r">
              <a:lnSpc>
                <a:spcPct val="100000"/>
              </a:lnSpc>
              <a:spcBef>
                <a:spcPts val="0"/>
              </a:spcBef>
              <a:buNone/>
            </a:pPr>
            <a:endParaRPr lang="en-GB" sz="1000" dirty="0"/>
          </a:p>
        </p:txBody>
      </p:sp>
      <p:sp>
        <p:nvSpPr>
          <p:cNvPr id="20" name="TextBox 19"/>
          <p:cNvSpPr txBox="1"/>
          <p:nvPr/>
        </p:nvSpPr>
        <p:spPr>
          <a:xfrm>
            <a:off x="2368458" y="1873920"/>
            <a:ext cx="2203542" cy="2446824"/>
          </a:xfrm>
          <a:prstGeom prst="rect">
            <a:avLst/>
          </a:prstGeom>
          <a:noFill/>
        </p:spPr>
        <p:txBody>
          <a:bodyPr wrap="square" rtlCol="0">
            <a:spAutoFit/>
          </a:bodyPr>
          <a:lstStyle/>
          <a:p>
            <a:r>
              <a:rPr lang="en-GB" sz="900" dirty="0"/>
              <a:t>We are aware of community concerns in relation to off road motor bikes within the area.  This is not localised to the south east of Edinburgh.  </a:t>
            </a:r>
          </a:p>
          <a:p>
            <a:r>
              <a:rPr lang="en-GB" sz="900" dirty="0"/>
              <a:t> </a:t>
            </a:r>
          </a:p>
          <a:p>
            <a:r>
              <a:rPr lang="en-GB" sz="900" dirty="0"/>
              <a:t>We have requested additional support </a:t>
            </a:r>
          </a:p>
          <a:p>
            <a:r>
              <a:rPr lang="en-GB" sz="900" dirty="0"/>
              <a:t>from our road policing colleagues in an </a:t>
            </a:r>
          </a:p>
          <a:p>
            <a:r>
              <a:rPr lang="en-GB" sz="900" dirty="0"/>
              <a:t>effort to tackle this issue, including </a:t>
            </a:r>
          </a:p>
          <a:p>
            <a:r>
              <a:rPr lang="en-GB" sz="900" dirty="0"/>
              <a:t>deployment of our off road motor bike </a:t>
            </a:r>
          </a:p>
          <a:p>
            <a:r>
              <a:rPr lang="en-GB" sz="900" dirty="0"/>
              <a:t>section. We believe the riders are mostly young people and we are liaising with partner agencies, including local schools.  </a:t>
            </a:r>
          </a:p>
          <a:p>
            <a:r>
              <a:rPr lang="en-GB" sz="900" dirty="0"/>
              <a:t> </a:t>
            </a:r>
          </a:p>
          <a:p>
            <a:endParaRPr lang="en-GB" sz="900" dirty="0"/>
          </a:p>
          <a:p>
            <a:endParaRPr lang="en-GB" sz="900" b="1" dirty="0"/>
          </a:p>
          <a:p>
            <a:r>
              <a:rPr lang="en-GB" sz="900" dirty="0"/>
              <a:t> </a:t>
            </a:r>
          </a:p>
        </p:txBody>
      </p:sp>
      <p:sp>
        <p:nvSpPr>
          <p:cNvPr id="21" name="TextBox 20"/>
          <p:cNvSpPr txBox="1"/>
          <p:nvPr/>
        </p:nvSpPr>
        <p:spPr>
          <a:xfrm>
            <a:off x="1041800" y="3722783"/>
            <a:ext cx="3459360" cy="2031325"/>
          </a:xfrm>
          <a:prstGeom prst="rect">
            <a:avLst/>
          </a:prstGeom>
          <a:noFill/>
        </p:spPr>
        <p:txBody>
          <a:bodyPr wrap="square" rtlCol="0">
            <a:spAutoFit/>
          </a:bodyPr>
          <a:lstStyle/>
          <a:p>
            <a:r>
              <a:rPr lang="en-GB" sz="900" dirty="0"/>
              <a:t>To date one young person has been identified and will be charged with numerous road traffic offences.  We review all reports and where possible will maximise CCTV opportunities in an effort to identify offenders.  </a:t>
            </a:r>
          </a:p>
          <a:p>
            <a:endParaRPr lang="en-GB" sz="900" dirty="0"/>
          </a:p>
          <a:p>
            <a:r>
              <a:rPr lang="en-GB" sz="900" dirty="0"/>
              <a:t>We have recently purchased DNA tagging spray and will be increasing the number of trained officers during the month of July. </a:t>
            </a:r>
          </a:p>
          <a:p>
            <a:r>
              <a:rPr lang="en-GB" sz="900" dirty="0"/>
              <a:t> </a:t>
            </a:r>
          </a:p>
          <a:p>
            <a:r>
              <a:rPr lang="en-GB" sz="900" dirty="0"/>
              <a:t>If you know of someone in your street that has either a petrol or battery powered off road motor bike and they are using it in a public space, please let us know.  We need your help to stop this dangerous behaviour.</a:t>
            </a:r>
          </a:p>
          <a:p>
            <a:r>
              <a:rPr lang="en-GB" sz="900" dirty="0"/>
              <a:t> </a:t>
            </a:r>
          </a:p>
        </p:txBody>
      </p:sp>
      <p:sp>
        <p:nvSpPr>
          <p:cNvPr id="22" name="TextBox 21"/>
          <p:cNvSpPr txBox="1"/>
          <p:nvPr/>
        </p:nvSpPr>
        <p:spPr>
          <a:xfrm>
            <a:off x="4870580" y="1954968"/>
            <a:ext cx="6660729" cy="1200329"/>
          </a:xfrm>
          <a:prstGeom prst="rect">
            <a:avLst/>
          </a:prstGeom>
          <a:noFill/>
        </p:spPr>
        <p:txBody>
          <a:bodyPr wrap="square" rtlCol="0">
            <a:spAutoFit/>
          </a:bodyPr>
          <a:lstStyle/>
          <a:p>
            <a:r>
              <a:rPr lang="en-GB" sz="900" dirty="0"/>
              <a:t>In recent months there has been an increase in the number of motorbikes being stolen throughout the city.  This is believed to be linked to the influx of tourists using motorbikes to tour Scotland. We have identified this as an area of concern and all reports are being robustly investigated.  </a:t>
            </a:r>
          </a:p>
          <a:p>
            <a:r>
              <a:rPr lang="en-GB" sz="900" dirty="0"/>
              <a:t> </a:t>
            </a:r>
          </a:p>
          <a:p>
            <a:r>
              <a:rPr lang="en-GB" sz="900" dirty="0"/>
              <a:t>We have visited a number of holiday accommodation premises and provided crime prevention advice and where necessary made recommended improvements to the site.  A number of leaflet have also been delivered which will be used to inform visitors on steps they can take to protect their property.</a:t>
            </a:r>
          </a:p>
          <a:p>
            <a:endParaRPr lang="en-GB" sz="900" dirty="0"/>
          </a:p>
        </p:txBody>
      </p:sp>
      <p:sp>
        <p:nvSpPr>
          <p:cNvPr id="25" name="TextBox 24"/>
          <p:cNvSpPr txBox="1"/>
          <p:nvPr/>
        </p:nvSpPr>
        <p:spPr>
          <a:xfrm>
            <a:off x="4870580" y="3038283"/>
            <a:ext cx="6641972" cy="2723823"/>
          </a:xfrm>
          <a:prstGeom prst="rect">
            <a:avLst/>
          </a:prstGeom>
          <a:noFill/>
        </p:spPr>
        <p:txBody>
          <a:bodyPr wrap="square" rtlCol="0">
            <a:spAutoFit/>
          </a:bodyPr>
          <a:lstStyle/>
          <a:p>
            <a:r>
              <a:rPr lang="en-GB" sz="900" dirty="0"/>
              <a:t>Theft of pedal bicycle remains a priority for us.  We fully acknowledge the impact this has on our communities, in particular due to the increase in financial pressure placed on people/families. </a:t>
            </a:r>
          </a:p>
          <a:p>
            <a:r>
              <a:rPr lang="en-GB" sz="900" dirty="0"/>
              <a:t> </a:t>
            </a:r>
          </a:p>
          <a:p>
            <a:r>
              <a:rPr lang="en-GB" sz="900" dirty="0"/>
              <a:t>We are regularly patrolling hot spot areas to increase visibility and deter criminals.  Working alongside Cameron Toll we were able to purchase 100 bike marking kits using their community engagement fund.  To date we have marked 43 bikes. To find out when the next event is please follow our twitter account, the details are on the last page.</a:t>
            </a:r>
          </a:p>
          <a:p>
            <a:endParaRPr lang="en-GB" sz="900" dirty="0"/>
          </a:p>
          <a:p>
            <a:r>
              <a:rPr lang="en-GB" sz="900" dirty="0"/>
              <a:t>PC </a:t>
            </a:r>
            <a:r>
              <a:rPr lang="en-GB" sz="900" dirty="0" err="1"/>
              <a:t>Mckendrick</a:t>
            </a:r>
            <a:r>
              <a:rPr lang="en-GB" sz="900" dirty="0"/>
              <a:t> has been working in partnership with local bike shops providing all new bike owners                                                  with crime prevention advice. Due to the high value of some bikes they can be an attractive target for thieves.  It is                                            important that your bicycle is secured whenever it is left unattended, even if this is for a matter of                                               seconds. When securing your bicycle it is important to consider what type of lock you are using, the                                                 position of the lock and what you are securing your bicycle to. We also recover a vast amount of                                                            bicycles and accurate information can assist us returning stolen bicycles to their owners. Please keep                                                       a photograph of your bike including serial numbers or any identifying features in the unfortunate                                                              event that it is stolen. </a:t>
            </a:r>
          </a:p>
          <a:p>
            <a:r>
              <a:rPr lang="en-GB" sz="900" dirty="0"/>
              <a:t> </a:t>
            </a:r>
          </a:p>
          <a:p>
            <a:r>
              <a:rPr lang="en-GB" sz="900" dirty="0"/>
              <a:t>Please scan this QR Code and you will be taken to the Police Scotland crime prevention web page </a:t>
            </a:r>
          </a:p>
          <a:p>
            <a:r>
              <a:rPr lang="en-GB" sz="900" dirty="0"/>
              <a:t>where you will find some helpful advice to consider when securing your bicycle.</a:t>
            </a:r>
          </a:p>
          <a:p>
            <a:endParaRPr lang="en-GB" sz="900" dirty="0"/>
          </a:p>
        </p:txBody>
      </p:sp>
      <p:pic>
        <p:nvPicPr>
          <p:cNvPr id="16" name="Picture 15" descr="cid:image002.jpg@01D88314.C67F0F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0156790" y="4607943"/>
            <a:ext cx="1428924" cy="1392917"/>
          </a:xfrm>
          <a:prstGeom prst="rect">
            <a:avLst/>
          </a:prstGeom>
          <a:noFill/>
          <a:ln>
            <a:no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1927" y="2070475"/>
            <a:ext cx="1236531" cy="1652308"/>
          </a:xfrm>
          <a:prstGeom prst="rect">
            <a:avLst/>
          </a:prstGeom>
        </p:spPr>
      </p:pic>
    </p:spTree>
    <p:extLst>
      <p:ext uri="{BB962C8B-B14F-4D97-AF65-F5344CB8AC3E}">
        <p14:creationId xmlns:p14="http://schemas.microsoft.com/office/powerpoint/2010/main" val="4130065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2"/>
          <p:cNvSpPr>
            <a:spLocks noGrp="1"/>
          </p:cNvSpPr>
          <p:nvPr>
            <p:ph idx="1"/>
          </p:nvPr>
        </p:nvSpPr>
        <p:spPr>
          <a:xfrm>
            <a:off x="447720" y="903448"/>
            <a:ext cx="5113326" cy="5368925"/>
          </a:xfrm>
          <a:solidFill>
            <a:schemeClr val="accent1">
              <a:lumMod val="20000"/>
              <a:lumOff val="80000"/>
            </a:schemeClr>
          </a:solidFill>
        </p:spPr>
        <p:txBody>
          <a:bodyPr>
            <a:normAutofit/>
          </a:bodyPr>
          <a:lstStyle/>
          <a:p>
            <a:pPr marL="0" indent="0">
              <a:buNone/>
            </a:pPr>
            <a:r>
              <a:rPr lang="en-GB" sz="1500" b="1" dirty="0">
                <a:solidFill>
                  <a:srgbClr val="002060"/>
                </a:solidFill>
              </a:rPr>
              <a:t>Antisocial behaviour – Young People and Street Drinking </a:t>
            </a:r>
            <a:endParaRPr lang="en-GB" sz="1500" dirty="0">
              <a:solidFill>
                <a:srgbClr val="002060"/>
              </a:solidFill>
            </a:endParaRPr>
          </a:p>
          <a:p>
            <a:pPr marL="0" indent="0">
              <a:buNone/>
            </a:pPr>
            <a:r>
              <a:rPr lang="en-GB" sz="900" dirty="0"/>
              <a:t>Recent weeks have seen groups of young people attending the </a:t>
            </a:r>
            <a:r>
              <a:rPr lang="en-GB" sz="900" dirty="0" err="1"/>
              <a:t>Gilmerton</a:t>
            </a:r>
            <a:r>
              <a:rPr lang="en-GB" sz="900" dirty="0"/>
              <a:t> area.  The intention has been to cause disorder. This is unacceptable behaviour and will not be tolerated. To date we have charged 4 young people with violence and ASB related offences.  If we receive any information about a potential altercation, we are quick to act to prevent disorder within the community.  Any information you have about planned altercations or tensions is vital to helping us keep our communities safe. Any young person we identify as being present during a fight will be visited by the community team so the matter can be highlighted with their parent. </a:t>
            </a:r>
          </a:p>
          <a:p>
            <a:pPr marL="0" indent="0">
              <a:buNone/>
            </a:pPr>
            <a:r>
              <a:rPr lang="en-GB" sz="900" dirty="0"/>
              <a:t>School inputs continue to given by out School Link Officers and highlight a variety of topics including appropriate behaviour, internet safety and alcohol awareness. We are also planning to run a ‘No Knives, Better Lives’ campaign after the summer holidays.</a:t>
            </a:r>
          </a:p>
          <a:p>
            <a:pPr marL="0" indent="0">
              <a:buNone/>
            </a:pPr>
            <a:r>
              <a:rPr lang="en-GB" sz="900" dirty="0"/>
              <a:t>On identifying any young person of particular concern we are referring them to the Stronger Edinburgh group.  This is a multiagency group which includes police, social work and Family Housing and Support. We ensure relevant information is shared in an effort to support/encourage the young people to choose positive destinations.  </a:t>
            </a:r>
          </a:p>
          <a:p>
            <a:pPr marL="0" indent="0">
              <a:buNone/>
            </a:pPr>
            <a:r>
              <a:rPr lang="en-GB" sz="900" dirty="0"/>
              <a:t>Officers are routinely attending at youth engagement events in an effort to encourage responsible behaviour. We look forward to supporting the community outreach work planned out by Life Long Learning &amp; Development over the next couple of months. </a:t>
            </a:r>
          </a:p>
          <a:p>
            <a:pPr marL="0" indent="0">
              <a:buNone/>
            </a:pPr>
            <a:r>
              <a:rPr lang="en-GB" sz="900" dirty="0"/>
              <a:t>We have also been dealing with an increase in calls relating to ASB and drinking alcohol to the Nicolson Square area. Local officers regularly patrol this area to deal with any criminality and deter those who gather and cause issues for residents and businesses. We are working with partner agencies, including local charities and the Family and Housing Support Department in respect of this issue. Recently a 40 year old female was arrested for offences committed in Nicolson Square and we will continue to carry out high visibility and plain clothes patrols in the area. </a:t>
            </a:r>
          </a:p>
          <a:p>
            <a:pPr marL="0" indent="0">
              <a:buNone/>
            </a:pPr>
            <a:r>
              <a:rPr lang="en-GB" sz="900" dirty="0"/>
              <a:t>If you witness any criminality or ASB regarding any of the                                                        issues above then please tell us about it by</a:t>
            </a:r>
            <a:r>
              <a:rPr lang="en-GB" sz="900" dirty="0">
                <a:ea typeface="Calibri" panose="020F0502020204030204" pitchFamily="34" charset="0"/>
                <a:cs typeface="Times New Roman" panose="02020603050405020304" pitchFamily="18" charset="0"/>
              </a:rPr>
              <a:t> reported through                                                       101 or </a:t>
            </a:r>
            <a:r>
              <a:rPr lang="en-GB" sz="900" dirty="0" err="1">
                <a:ea typeface="Calibri" panose="020F0502020204030204" pitchFamily="34" charset="0"/>
                <a:cs typeface="Times New Roman" panose="02020603050405020304" pitchFamily="18" charset="0"/>
              </a:rPr>
              <a:t>Crimestoppers</a:t>
            </a:r>
            <a:r>
              <a:rPr lang="en-GB" sz="900" dirty="0">
                <a:ea typeface="Calibri" panose="020F0502020204030204" pitchFamily="34" charset="0"/>
                <a:cs typeface="Times New Roman" panose="02020603050405020304" pitchFamily="18" charset="0"/>
              </a:rPr>
              <a:t> 0800 555 111. </a:t>
            </a:r>
            <a:r>
              <a:rPr lang="en-GB" sz="900" dirty="0"/>
              <a:t>Your information is vital                                                tacking these issues</a:t>
            </a:r>
          </a:p>
        </p:txBody>
      </p:sp>
      <p:sp>
        <p:nvSpPr>
          <p:cNvPr id="4" name="Footer Placeholder 3"/>
          <p:cNvSpPr>
            <a:spLocks noGrp="1"/>
          </p:cNvSpPr>
          <p:nvPr>
            <p:ph type="ftr" sz="quarter" idx="11"/>
          </p:nvPr>
        </p:nvSpPr>
        <p:spPr/>
        <p:txBody>
          <a:bodyPr/>
          <a:lstStyle/>
          <a:p>
            <a:r>
              <a:rPr lang="en-US"/>
              <a:t>
OFFICIAL</a:t>
            </a:r>
            <a:endParaRPr lang="en-US" dirty="0"/>
          </a:p>
        </p:txBody>
      </p:sp>
      <p:sp>
        <p:nvSpPr>
          <p:cNvPr id="9" name="Content Placeholder 22"/>
          <p:cNvSpPr txBox="1">
            <a:spLocks/>
          </p:cNvSpPr>
          <p:nvPr/>
        </p:nvSpPr>
        <p:spPr>
          <a:xfrm>
            <a:off x="5868956" y="903448"/>
            <a:ext cx="5246914" cy="5368925"/>
          </a:xfrm>
          <a:prstGeom prst="rect">
            <a:avLst/>
          </a:prstGeom>
          <a:solidFill>
            <a:schemeClr val="accent1">
              <a:lumMod val="20000"/>
              <a:lumOff val="8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500" b="1" dirty="0">
                <a:solidFill>
                  <a:srgbClr val="002060"/>
                </a:solidFill>
              </a:rPr>
              <a:t>Community Events </a:t>
            </a:r>
          </a:p>
          <a:p>
            <a:pPr marL="0" indent="0">
              <a:buNone/>
            </a:pPr>
            <a:r>
              <a:rPr lang="en-GB" sz="900" dirty="0"/>
              <a:t>It was fantastic to get out and about at some of the recent community events. We had Community Officers at the Meadows Festival and </a:t>
            </a:r>
            <a:r>
              <a:rPr lang="en-GB" sz="900" dirty="0" err="1"/>
              <a:t>Sciennes</a:t>
            </a:r>
            <a:r>
              <a:rPr lang="en-GB" sz="900" dirty="0"/>
              <a:t> Summer Fair in the last few weeks. There were several thousand people at the Meadows Festival and PCs Flynn and Kelly remarked on how good natured the event was and how many people were happy to see them and have a chat. </a:t>
            </a:r>
          </a:p>
          <a:p>
            <a:pPr marL="0" indent="0">
              <a:buNone/>
            </a:pPr>
            <a:r>
              <a:rPr lang="en-GB" sz="900" dirty="0"/>
              <a:t>It has been great to engage with so many members of the community and we appreciated being invited to these events. If you have any upcoming community events that we can assist with or you would like us to attend,  please contact us via the details at the end of this newsletter and we will                                                            accommodate when possible. </a:t>
            </a:r>
          </a:p>
          <a:p>
            <a:pPr marL="0" indent="0">
              <a:lnSpc>
                <a:spcPct val="100000"/>
              </a:lnSpc>
              <a:spcBef>
                <a:spcPts val="600"/>
              </a:spcBef>
              <a:buFont typeface="Arial" panose="020B0604020202020204" pitchFamily="34" charset="0"/>
              <a:buNone/>
            </a:pPr>
            <a:endParaRPr lang="en-GB" sz="1200" dirty="0"/>
          </a:p>
          <a:p>
            <a:pPr marL="0" indent="0">
              <a:buNone/>
            </a:pPr>
            <a:endParaRPr lang="en-GB" sz="1500" b="1" dirty="0">
              <a:solidFill>
                <a:srgbClr val="002060"/>
              </a:solidFill>
            </a:endParaRPr>
          </a:p>
          <a:p>
            <a:pPr marL="0" indent="0">
              <a:buNone/>
            </a:pPr>
            <a:endParaRPr lang="en-GB" sz="1500" b="1" dirty="0">
              <a:solidFill>
                <a:srgbClr val="002060"/>
              </a:solidFill>
            </a:endParaRPr>
          </a:p>
          <a:p>
            <a:pPr marL="0" indent="0">
              <a:buNone/>
            </a:pPr>
            <a:endParaRPr lang="en-GB" sz="1500" b="1" dirty="0">
              <a:solidFill>
                <a:srgbClr val="002060"/>
              </a:solidFill>
            </a:endParaRPr>
          </a:p>
          <a:p>
            <a:pPr marL="0" indent="0">
              <a:buNone/>
            </a:pPr>
            <a:endParaRPr lang="en-GB" sz="1500" b="1" dirty="0">
              <a:solidFill>
                <a:srgbClr val="002060"/>
              </a:solidFill>
            </a:endParaRPr>
          </a:p>
          <a:p>
            <a:pPr marL="0" indent="0">
              <a:buNone/>
            </a:pPr>
            <a:endParaRPr lang="en-GB" sz="1500" b="1" dirty="0">
              <a:solidFill>
                <a:srgbClr val="002060"/>
              </a:solidFill>
            </a:endParaRPr>
          </a:p>
          <a:p>
            <a:pPr marL="0" indent="0">
              <a:buNone/>
            </a:pPr>
            <a:r>
              <a:rPr lang="en-GB" sz="1500" b="1" dirty="0">
                <a:solidFill>
                  <a:srgbClr val="002060"/>
                </a:solidFill>
              </a:rPr>
              <a:t>Looking ahead</a:t>
            </a:r>
            <a:endParaRPr lang="en-GB" sz="1500" dirty="0">
              <a:solidFill>
                <a:srgbClr val="002060"/>
              </a:solidFill>
            </a:endParaRPr>
          </a:p>
          <a:p>
            <a:pPr marL="0" indent="0">
              <a:buNone/>
            </a:pPr>
            <a:r>
              <a:rPr lang="en-GB" sz="900" dirty="0"/>
              <a:t>As we look to the months ahead we will commence planning with partners for the summer holidays and hopefully nicer weather . This change in season also means that windows and doors can be left open as we spend more time in the garden.  Please make sure your property is safe and secure and we will have uniformed and plain clothes officers out and about day and night. </a:t>
            </a:r>
          </a:p>
          <a:p>
            <a:pPr marL="0" indent="0">
              <a:buNone/>
            </a:pPr>
            <a:r>
              <a:rPr lang="en-GB" sz="900" dirty="0"/>
              <a:t>We also want you to enjoy the greenspaces throughout the summer months so will have officers patrolling these areas to minimise any anti social behaviour. </a:t>
            </a:r>
            <a:endParaRPr lang="en-GB"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6130" y="4885166"/>
            <a:ext cx="1507052" cy="121864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2663" y="2855741"/>
            <a:ext cx="2170443" cy="105507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7152" y="2447777"/>
            <a:ext cx="2494671" cy="1871003"/>
          </a:xfrm>
          <a:prstGeom prst="rect">
            <a:avLst/>
          </a:prstGeom>
        </p:spPr>
      </p:pic>
    </p:spTree>
    <p:extLst>
      <p:ext uri="{BB962C8B-B14F-4D97-AF65-F5344CB8AC3E}">
        <p14:creationId xmlns:p14="http://schemas.microsoft.com/office/powerpoint/2010/main" val="2899204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9582596" cy="927717"/>
          </a:xfrm>
        </p:spPr>
        <p:txBody>
          <a:bodyPr>
            <a:normAutofit/>
          </a:bodyPr>
          <a:lstStyle/>
          <a:p>
            <a:pPr algn="ctr"/>
            <a:r>
              <a:rPr lang="en-GB" dirty="0">
                <a:solidFill>
                  <a:srgbClr val="002060"/>
                </a:solidFill>
              </a:rPr>
              <a:t>Your local officers in the community</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14424" y="3869235"/>
            <a:ext cx="2491556" cy="2330145"/>
          </a:xfrm>
        </p:spPr>
      </p:pic>
      <p:sp>
        <p:nvSpPr>
          <p:cNvPr id="4" name="Text Placeholder 3"/>
          <p:cNvSpPr>
            <a:spLocks noGrp="1"/>
          </p:cNvSpPr>
          <p:nvPr>
            <p:ph type="body" sz="half" idx="2"/>
          </p:nvPr>
        </p:nvSpPr>
        <p:spPr/>
        <p:txBody>
          <a:bodyPr/>
          <a:lstStyle/>
          <a:p>
            <a:endParaRPr lang="en-GB" dirty="0"/>
          </a:p>
          <a:p>
            <a:endParaRPr lang="en-GB" dirty="0"/>
          </a:p>
        </p:txBody>
      </p:sp>
      <p:sp>
        <p:nvSpPr>
          <p:cNvPr id="5" name="Footer Placeholder 4"/>
          <p:cNvSpPr>
            <a:spLocks noGrp="1"/>
          </p:cNvSpPr>
          <p:nvPr>
            <p:ph type="ftr" sz="quarter" idx="11"/>
          </p:nvPr>
        </p:nvSpPr>
        <p:spPr/>
        <p:txBody>
          <a:bodyPr/>
          <a:lstStyle/>
          <a:p>
            <a:r>
              <a:rPr lang="en-US"/>
              <a:t>
OFFICIAL</a:t>
            </a:r>
            <a:endParaRPr lang="en-US" dirty="0"/>
          </a:p>
        </p:txBody>
      </p:sp>
      <p:pic>
        <p:nvPicPr>
          <p:cNvPr id="6" name="Picture 5"/>
          <p:cNvPicPr/>
          <p:nvPr/>
        </p:nvPicPr>
        <p:blipFill>
          <a:blip r:embed="rId4"/>
          <a:stretch>
            <a:fillRect/>
          </a:stretch>
        </p:blipFill>
        <p:spPr>
          <a:xfrm>
            <a:off x="521783" y="1392819"/>
            <a:ext cx="2870028" cy="166033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1811" y="1392820"/>
            <a:ext cx="2015269" cy="2514712"/>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6111" y="1392820"/>
            <a:ext cx="1884784" cy="2505744"/>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53702" y="1392820"/>
            <a:ext cx="2033554" cy="2989292"/>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1677" y="3391263"/>
            <a:ext cx="2375065" cy="2797227"/>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93706" y="3397974"/>
            <a:ext cx="2845746" cy="2801407"/>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1783" y="2957148"/>
            <a:ext cx="2992641" cy="3244094"/>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99355" y="1392820"/>
            <a:ext cx="2754347" cy="2387160"/>
          </a:xfrm>
          <a:prstGeom prst="rect">
            <a:avLst/>
          </a:prstGeom>
        </p:spPr>
      </p:pic>
      <p:pic>
        <p:nvPicPr>
          <p:cNvPr id="21" name="Picture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697843" y="3399166"/>
            <a:ext cx="2283217" cy="2789324"/>
          </a:xfrm>
          <a:prstGeom prst="rect">
            <a:avLst/>
          </a:prstGeom>
        </p:spPr>
      </p:pic>
    </p:spTree>
    <p:extLst>
      <p:ext uri="{BB962C8B-B14F-4D97-AF65-F5344CB8AC3E}">
        <p14:creationId xmlns:p14="http://schemas.microsoft.com/office/powerpoint/2010/main" val="167025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631" y="1521055"/>
            <a:ext cx="4522694" cy="841602"/>
          </a:xfrm>
        </p:spPr>
        <p:txBody>
          <a:bodyPr>
            <a:normAutofit/>
          </a:bodyPr>
          <a:lstStyle/>
          <a:p>
            <a:r>
              <a:rPr lang="en-GB" b="1" dirty="0">
                <a:solidFill>
                  <a:schemeClr val="bg1"/>
                </a:solidFill>
              </a:rPr>
              <a:t>About Us</a:t>
            </a:r>
          </a:p>
        </p:txBody>
      </p:sp>
      <p:sp>
        <p:nvSpPr>
          <p:cNvPr id="9" name="Footer Placeholder 8"/>
          <p:cNvSpPr>
            <a:spLocks noGrp="1"/>
          </p:cNvSpPr>
          <p:nvPr>
            <p:ph type="ftr" sz="quarter" idx="11"/>
          </p:nvPr>
        </p:nvSpPr>
        <p:spPr/>
        <p:txBody>
          <a:bodyPr/>
          <a:lstStyle/>
          <a:p>
            <a:r>
              <a:rPr lang="en-US" b="1">
                <a:solidFill>
                  <a:srgbClr val="FF0000"/>
                </a:solidFill>
                <a:latin typeface="Times New Roman" panose="02020603050405020304" pitchFamily="18" charset="0"/>
              </a:rPr>
              <a:t>
OFFICIAL</a:t>
            </a:r>
            <a:endParaRPr lang="en-US" b="1" dirty="0">
              <a:solidFill>
                <a:srgbClr val="FF0000"/>
              </a:solidFill>
              <a:latin typeface="Times New Roman" panose="02020603050405020304" pitchFamily="18" charset="0"/>
            </a:endParaRPr>
          </a:p>
        </p:txBody>
      </p:sp>
      <p:sp>
        <p:nvSpPr>
          <p:cNvPr id="8" name="Content Placeholder 7"/>
          <p:cNvSpPr>
            <a:spLocks noGrp="1"/>
          </p:cNvSpPr>
          <p:nvPr>
            <p:ph sz="half" idx="4294967295"/>
          </p:nvPr>
        </p:nvSpPr>
        <p:spPr>
          <a:xfrm>
            <a:off x="7998864" y="1256233"/>
            <a:ext cx="3881986" cy="5100116"/>
          </a:xfrm>
        </p:spPr>
        <p:txBody>
          <a:bodyPr>
            <a:normAutofit/>
          </a:bodyPr>
          <a:lstStyle/>
          <a:p>
            <a:pPr marL="0" indent="0">
              <a:lnSpc>
                <a:spcPct val="150000"/>
              </a:lnSpc>
              <a:buNone/>
            </a:pPr>
            <a:r>
              <a:rPr lang="en-GB" sz="2400" b="1" dirty="0">
                <a:solidFill>
                  <a:schemeClr val="bg1"/>
                </a:solidFill>
              </a:rPr>
              <a:t>Contact Us:</a:t>
            </a:r>
          </a:p>
          <a:p>
            <a:pPr marL="360000" indent="0">
              <a:buNone/>
            </a:pPr>
            <a:r>
              <a:rPr lang="en-GB" sz="1600" dirty="0">
                <a:solidFill>
                  <a:schemeClr val="bg1"/>
                </a:solidFill>
              </a:rPr>
              <a:t>101 for non emergencies</a:t>
            </a:r>
          </a:p>
          <a:p>
            <a:pPr marL="360000" indent="0">
              <a:buNone/>
            </a:pPr>
            <a:endParaRPr lang="en-GB" sz="1600" dirty="0">
              <a:solidFill>
                <a:schemeClr val="bg1"/>
              </a:solidFill>
            </a:endParaRPr>
          </a:p>
          <a:p>
            <a:pPr marL="360000" indent="0">
              <a:buNone/>
            </a:pPr>
            <a:r>
              <a:rPr lang="en-GB" sz="1600" dirty="0">
                <a:solidFill>
                  <a:schemeClr val="bg1"/>
                </a:solidFill>
                <a:hlinkClick r:id="rId3"/>
              </a:rPr>
              <a:t>EdinburghCPTSouthEast@Scotland.pnn.police.uk</a:t>
            </a:r>
            <a:endParaRPr lang="en-GB" sz="1600" dirty="0">
              <a:solidFill>
                <a:schemeClr val="bg1"/>
              </a:solidFill>
            </a:endParaRPr>
          </a:p>
          <a:p>
            <a:pPr marL="360000" indent="0">
              <a:lnSpc>
                <a:spcPct val="150000"/>
              </a:lnSpc>
              <a:buNone/>
            </a:pPr>
            <a:endParaRPr lang="en-GB" sz="1600" dirty="0">
              <a:solidFill>
                <a:schemeClr val="bg1"/>
              </a:solidFill>
            </a:endParaRPr>
          </a:p>
          <a:p>
            <a:pPr marL="360000" indent="0">
              <a:lnSpc>
                <a:spcPct val="150000"/>
              </a:lnSpc>
              <a:buNone/>
            </a:pPr>
            <a:r>
              <a:rPr lang="en-GB" sz="1600" dirty="0">
                <a:solidFill>
                  <a:schemeClr val="bg1"/>
                </a:solidFill>
              </a:rPr>
              <a:t>@</a:t>
            </a:r>
            <a:r>
              <a:rPr lang="en-GB" sz="1600" dirty="0" err="1">
                <a:solidFill>
                  <a:schemeClr val="bg1"/>
                </a:solidFill>
              </a:rPr>
              <a:t>EdinPolSE</a:t>
            </a:r>
            <a:endParaRPr lang="en-GB" sz="1600" dirty="0">
              <a:solidFill>
                <a:schemeClr val="bg1"/>
              </a:solidFill>
            </a:endParaRPr>
          </a:p>
          <a:p>
            <a:pPr marL="360000" indent="0">
              <a:lnSpc>
                <a:spcPct val="150000"/>
              </a:lnSpc>
              <a:buNone/>
            </a:pPr>
            <a:br>
              <a:rPr lang="en-GB" sz="1600" dirty="0">
                <a:solidFill>
                  <a:schemeClr val="bg1"/>
                </a:solidFill>
              </a:rPr>
            </a:br>
            <a:r>
              <a:rPr lang="en-GB" sz="1600" dirty="0">
                <a:solidFill>
                  <a:schemeClr val="bg1"/>
                </a:solidFill>
              </a:rPr>
              <a:t>Edinburgh Police Division</a:t>
            </a:r>
          </a:p>
          <a:p>
            <a:pPr marL="0" indent="0">
              <a:lnSpc>
                <a:spcPct val="150000"/>
              </a:lnSpc>
              <a:buNone/>
            </a:pPr>
            <a:endParaRPr lang="en-GB" sz="1600" dirty="0">
              <a:solidFill>
                <a:schemeClr val="bg1"/>
              </a:solidFill>
            </a:endParaRPr>
          </a:p>
          <a:p>
            <a:pPr marL="360000" indent="0">
              <a:lnSpc>
                <a:spcPct val="150000"/>
              </a:lnSpc>
              <a:buNone/>
            </a:pPr>
            <a:r>
              <a:rPr lang="en-GB" sz="1600" dirty="0">
                <a:solidFill>
                  <a:schemeClr val="bg1"/>
                </a:solidFill>
              </a:rPr>
              <a:t> www.scotland.police.uk</a:t>
            </a:r>
          </a:p>
        </p:txBody>
      </p:sp>
      <p:sp>
        <p:nvSpPr>
          <p:cNvPr id="6" name="Content Placeholder 5"/>
          <p:cNvSpPr>
            <a:spLocks noGrp="1"/>
          </p:cNvSpPr>
          <p:nvPr>
            <p:ph sz="half" idx="4294967295"/>
          </p:nvPr>
        </p:nvSpPr>
        <p:spPr>
          <a:xfrm>
            <a:off x="3657600" y="1389796"/>
            <a:ext cx="3845859" cy="4841045"/>
          </a:xfrm>
        </p:spPr>
        <p:txBody>
          <a:bodyPr>
            <a:normAutofit/>
          </a:bodyPr>
          <a:lstStyle/>
          <a:p>
            <a:pPr marL="0" indent="0">
              <a:buNone/>
            </a:pPr>
            <a:r>
              <a:rPr lang="en-GB" sz="2400" b="1" dirty="0">
                <a:solidFill>
                  <a:schemeClr val="bg1"/>
                </a:solidFill>
              </a:rPr>
              <a:t>Local Area Commander: </a:t>
            </a:r>
          </a:p>
          <a:p>
            <a:pPr marL="0" indent="0">
              <a:buNone/>
            </a:pPr>
            <a:r>
              <a:rPr lang="en-GB" sz="1600" dirty="0">
                <a:solidFill>
                  <a:schemeClr val="bg1"/>
                </a:solidFill>
              </a:rPr>
              <a:t>Chief Inspector Murray Tait</a:t>
            </a:r>
          </a:p>
          <a:p>
            <a:pPr marL="0" indent="0">
              <a:buNone/>
            </a:pPr>
            <a:r>
              <a:rPr lang="en-GB" sz="1400" b="1" dirty="0">
                <a:solidFill>
                  <a:schemeClr val="bg1"/>
                </a:solidFill>
              </a:rPr>
              <a:t>SE Edinburgh Community Policing Team:</a:t>
            </a:r>
          </a:p>
          <a:p>
            <a:pPr marL="0" indent="0">
              <a:buNone/>
            </a:pPr>
            <a:r>
              <a:rPr lang="en-GB" sz="1600" dirty="0">
                <a:solidFill>
                  <a:schemeClr val="bg1"/>
                </a:solidFill>
              </a:rPr>
              <a:t>Inspector </a:t>
            </a:r>
            <a:r>
              <a:rPr lang="en-GB" sz="1600" dirty="0" err="1">
                <a:solidFill>
                  <a:schemeClr val="bg1"/>
                </a:solidFill>
              </a:rPr>
              <a:t>Carlyn</a:t>
            </a:r>
            <a:r>
              <a:rPr lang="en-GB" sz="1600" dirty="0">
                <a:solidFill>
                  <a:schemeClr val="bg1"/>
                </a:solidFill>
              </a:rPr>
              <a:t> Simpson</a:t>
            </a:r>
          </a:p>
          <a:p>
            <a:pPr marL="0" indent="0">
              <a:buNone/>
            </a:pPr>
            <a:r>
              <a:rPr lang="en-GB" sz="1600" dirty="0">
                <a:solidFill>
                  <a:schemeClr val="bg1"/>
                </a:solidFill>
              </a:rPr>
              <a:t>Sergeant Barry Mercer</a:t>
            </a:r>
          </a:p>
          <a:p>
            <a:pPr marL="0" indent="0">
              <a:buNone/>
            </a:pPr>
            <a:r>
              <a:rPr lang="en-GB" sz="1600" dirty="0">
                <a:solidFill>
                  <a:schemeClr val="bg1"/>
                </a:solidFill>
              </a:rPr>
              <a:t>Sergeant Grant Robertson</a:t>
            </a:r>
          </a:p>
          <a:p>
            <a:pPr marL="0" indent="0">
              <a:buNone/>
            </a:pPr>
            <a:r>
              <a:rPr lang="en-GB" sz="1400" b="1" dirty="0">
                <a:solidFill>
                  <a:schemeClr val="bg1"/>
                </a:solidFill>
              </a:rPr>
              <a:t>7 Community Officers dedicated to community issues in the Southside/Newington, Meadows/ Morningside wards of South East Edinburgh</a:t>
            </a:r>
          </a:p>
          <a:p>
            <a:pPr marL="0" indent="0">
              <a:buNone/>
            </a:pPr>
            <a:r>
              <a:rPr lang="en-GB" sz="1400" b="1" dirty="0">
                <a:solidFill>
                  <a:schemeClr val="bg1"/>
                </a:solidFill>
              </a:rPr>
              <a:t>2 School Link Officers</a:t>
            </a:r>
          </a:p>
          <a:p>
            <a:pPr marL="0" indent="0">
              <a:buNone/>
            </a:pPr>
            <a:r>
              <a:rPr lang="en-GB" sz="1400" b="1" dirty="0">
                <a:solidFill>
                  <a:schemeClr val="bg1"/>
                </a:solidFill>
              </a:rPr>
              <a:t>2 Local Partnership Officers</a:t>
            </a:r>
          </a:p>
          <a:p>
            <a:pPr marL="0" indent="0">
              <a:buNone/>
            </a:pPr>
            <a:r>
              <a:rPr lang="en-GB" sz="1400" b="1" dirty="0">
                <a:solidFill>
                  <a:schemeClr val="bg1"/>
                </a:solidFill>
              </a:rPr>
              <a:t>A proactive, plain-clothes South Initiative Team. </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9230" y="5285321"/>
            <a:ext cx="549469" cy="55973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16565" y="1854794"/>
            <a:ext cx="553938" cy="564285"/>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9661" y="4265087"/>
            <a:ext cx="519038" cy="52873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7144" y="2544588"/>
            <a:ext cx="505578" cy="515019"/>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2793" y="3437631"/>
            <a:ext cx="522342" cy="532099"/>
          </a:xfrm>
          <a:prstGeom prst="rect">
            <a:avLst/>
          </a:prstGeom>
        </p:spPr>
      </p:pic>
      <p:pic>
        <p:nvPicPr>
          <p:cNvPr id="15" name="Picture 14">
            <a:extLst>
              <a:ext uri="{FF2B5EF4-FFF2-40B4-BE49-F238E27FC236}">
                <a16:creationId xmlns:a16="http://schemas.microsoft.com/office/drawing/2014/main" id="{4F6ACEEC-F7FD-9648-8DA2-5B74EDFE17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889" y="251215"/>
            <a:ext cx="4673949" cy="1070370"/>
          </a:xfrm>
          <a:prstGeom prst="rect">
            <a:avLst/>
          </a:prstGeom>
        </p:spPr>
      </p:pic>
      <p:pic>
        <p:nvPicPr>
          <p:cNvPr id="1026" name="Picture 2" descr="f35e5546-eb5c-4519-b2a1-2158b611cd06@EURP19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7036" y="2627023"/>
            <a:ext cx="3399704" cy="190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815107"/>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19254</TotalTime>
  <Words>2065</Words>
  <Application>Microsoft Macintosh PowerPoint</Application>
  <PresentationFormat>Widescreen</PresentationFormat>
  <Paragraphs>112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South East Edinburgh Community Policing Team Newsletter</vt:lpstr>
      <vt:lpstr>SE Edinburgh CPT - Quarterly Bulletin</vt:lpstr>
      <vt:lpstr>SE Edinburgh CPT - News + Updates</vt:lpstr>
      <vt:lpstr>PowerPoint Presentation</vt:lpstr>
      <vt:lpstr>Your local officers in the community</vt:lpstr>
      <vt:lpstr>About Us</vt:lpstr>
    </vt:vector>
  </TitlesOfParts>
  <Company>Police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Searle</dc:creator>
  <cp:lastModifiedBy>Caroline McKinley</cp:lastModifiedBy>
  <cp:revision>687</cp:revision>
  <cp:lastPrinted>2022-06-21T08:31:25Z</cp:lastPrinted>
  <dcterms:created xsi:type="dcterms:W3CDTF">2019-12-09T14:58:38Z</dcterms:created>
  <dcterms:modified xsi:type="dcterms:W3CDTF">2022-07-23T14:09:29Z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OFFICIAL</vt:lpwstr>
  </property>
  <property fmtid="{D5CDD505-2E9C-101B-9397-08002B2CF9AE}" pid="3" name="ClassificationMarking">
    <vt:lpwstr>OFFICIAL</vt:lpwstr>
  </property>
  <property fmtid="{D5CDD505-2E9C-101B-9397-08002B2CF9AE}" pid="4" name="ClassificationMadeBy">
    <vt:lpwstr>SPNET\1959626</vt:lpwstr>
  </property>
  <property fmtid="{D5CDD505-2E9C-101B-9397-08002B2CF9AE}" pid="5" name="ClassificationMadeExternally">
    <vt:lpwstr>No</vt:lpwstr>
  </property>
  <property fmtid="{D5CDD505-2E9C-101B-9397-08002B2CF9AE}" pid="6" name="ClassificationMadeOn">
    <vt:filetime>2020-06-03T14:33:56Z</vt:filetime>
  </property>
</Properties>
</file>