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handoutMasterIdLst>
    <p:handoutMasterId r:id="rId8"/>
  </p:handoutMasterIdLst>
  <p:sldIdLst>
    <p:sldId id="258" r:id="rId2"/>
    <p:sldId id="262" r:id="rId3"/>
    <p:sldId id="260" r:id="rId4"/>
    <p:sldId id="263"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ay, Neil-2" initials="MN" lastIdx="1" clrIdx="0">
    <p:extLst>
      <p:ext uri="{19B8F6BF-5375-455C-9EA6-DF929625EA0E}">
        <p15:presenceInfo xmlns:p15="http://schemas.microsoft.com/office/powerpoint/2012/main" userId="Mackay, Neil-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AEFF7"/>
    <a:srgbClr val="E7F6FF"/>
    <a:srgbClr val="701931"/>
    <a:srgbClr val="F7BFAD"/>
    <a:srgbClr val="DA1A32"/>
    <a:srgbClr val="4B1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5859" autoAdjust="0"/>
  </p:normalViewPr>
  <p:slideViewPr>
    <p:cSldViewPr snapToGrid="0">
      <p:cViewPr varScale="1">
        <p:scale>
          <a:sx n="108" d="100"/>
          <a:sy n="108" d="100"/>
        </p:scale>
        <p:origin x="720" y="184"/>
      </p:cViewPr>
      <p:guideLst>
        <p:guide orient="horz" pos="2160"/>
        <p:guide pos="3840"/>
      </p:guideLst>
    </p:cSldViewPr>
  </p:slideViewPr>
  <p:outlineViewPr>
    <p:cViewPr>
      <p:scale>
        <a:sx n="33" d="100"/>
        <a:sy n="33" d="100"/>
      </p:scale>
      <p:origin x="0" y="-51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OFFICIAL
</a:t>
            </a:r>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8564F8-5E1B-4005-8E2A-88095A593688}" type="datetimeFigureOut">
              <a:rPr lang="en-GB" smtClean="0"/>
              <a:t>23/07/2022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
OFFICIAL</a:t>
            </a:r>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1611F-2B59-466C-9D7E-2052E5F0707A}" type="slidenum">
              <a:rPr lang="en-GB" smtClean="0"/>
              <a:t>‹#›</a:t>
            </a:fld>
            <a:endParaRPr lang="en-GB" dirty="0"/>
          </a:p>
        </p:txBody>
      </p:sp>
    </p:spTree>
    <p:extLst>
      <p:ext uri="{BB962C8B-B14F-4D97-AF65-F5344CB8AC3E}">
        <p14:creationId xmlns:p14="http://schemas.microsoft.com/office/powerpoint/2010/main" val="14342489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OFFICIAL
</a:t>
            </a: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FB979-C896-42B4-9893-4B0BCDCE96AE}" type="datetimeFigureOut">
              <a:rPr lang="en-GB" smtClean="0"/>
              <a:t>23/07/2022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
OFFICIAL</a:t>
            </a: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4BABA-E043-4E76-BD6C-7C3A77075159}" type="slidenum">
              <a:rPr lang="en-GB" smtClean="0"/>
              <a:t>‹#›</a:t>
            </a:fld>
            <a:endParaRPr lang="en-GB" dirty="0"/>
          </a:p>
        </p:txBody>
      </p:sp>
    </p:spTree>
    <p:extLst>
      <p:ext uri="{BB962C8B-B14F-4D97-AF65-F5344CB8AC3E}">
        <p14:creationId xmlns:p14="http://schemas.microsoft.com/office/powerpoint/2010/main" val="420144191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1</a:t>
            </a:fld>
            <a:endParaRPr lang="en-GB" dirty="0"/>
          </a:p>
        </p:txBody>
      </p:sp>
    </p:spTree>
    <p:extLst>
      <p:ext uri="{BB962C8B-B14F-4D97-AF65-F5344CB8AC3E}">
        <p14:creationId xmlns:p14="http://schemas.microsoft.com/office/powerpoint/2010/main" val="20573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2</a:t>
            </a:fld>
            <a:endParaRPr lang="en-GB" dirty="0"/>
          </a:p>
        </p:txBody>
      </p:sp>
    </p:spTree>
    <p:extLst>
      <p:ext uri="{BB962C8B-B14F-4D97-AF65-F5344CB8AC3E}">
        <p14:creationId xmlns:p14="http://schemas.microsoft.com/office/powerpoint/2010/main" val="295175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3</a:t>
            </a:fld>
            <a:endParaRPr lang="en-GB" dirty="0"/>
          </a:p>
        </p:txBody>
      </p:sp>
    </p:spTree>
    <p:extLst>
      <p:ext uri="{BB962C8B-B14F-4D97-AF65-F5344CB8AC3E}">
        <p14:creationId xmlns:p14="http://schemas.microsoft.com/office/powerpoint/2010/main" val="416573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a:t>
            </a:r>
            <a:endParaRPr lang="en-GB" dirty="0"/>
          </a:p>
        </p:txBody>
      </p:sp>
      <p:sp>
        <p:nvSpPr>
          <p:cNvPr id="5" name="Footer Placeholder 4"/>
          <p:cNvSpPr>
            <a:spLocks noGrp="1"/>
          </p:cNvSpPr>
          <p:nvPr>
            <p:ph type="ftr" sz="quarter" idx="11"/>
          </p:nvPr>
        </p:nvSpPr>
        <p:spPr/>
        <p:txBody>
          <a:bodyPr/>
          <a:lstStyle/>
          <a:p>
            <a:r>
              <a:rPr lang="en-GB"/>
              <a:t>
OFFICIAL</a:t>
            </a:r>
            <a:endParaRPr lang="en-GB" dirty="0"/>
          </a:p>
        </p:txBody>
      </p:sp>
      <p:sp>
        <p:nvSpPr>
          <p:cNvPr id="6" name="Slide Number Placeholder 5"/>
          <p:cNvSpPr>
            <a:spLocks noGrp="1"/>
          </p:cNvSpPr>
          <p:nvPr>
            <p:ph type="sldNum" sz="quarter" idx="12"/>
          </p:nvPr>
        </p:nvSpPr>
        <p:spPr/>
        <p:txBody>
          <a:bodyPr/>
          <a:lstStyle/>
          <a:p>
            <a:fld id="{35E4BABA-E043-4E76-BD6C-7C3A77075159}" type="slidenum">
              <a:rPr lang="en-GB" smtClean="0"/>
              <a:t>4</a:t>
            </a:fld>
            <a:endParaRPr lang="en-GB" dirty="0"/>
          </a:p>
        </p:txBody>
      </p:sp>
    </p:spTree>
    <p:extLst>
      <p:ext uri="{BB962C8B-B14F-4D97-AF65-F5344CB8AC3E}">
        <p14:creationId xmlns:p14="http://schemas.microsoft.com/office/powerpoint/2010/main" val="247228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5</a:t>
            </a:fld>
            <a:endParaRPr lang="en-GB" dirty="0"/>
          </a:p>
        </p:txBody>
      </p:sp>
    </p:spTree>
    <p:extLst>
      <p:ext uri="{BB962C8B-B14F-4D97-AF65-F5344CB8AC3E}">
        <p14:creationId xmlns:p14="http://schemas.microsoft.com/office/powerpoint/2010/main" val="58329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userDrawn="1"/>
        </p:nvSpPr>
        <p:spPr>
          <a:xfrm flipV="1">
            <a:off x="6539697" y="-8173"/>
            <a:ext cx="5658360" cy="1832786"/>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BD2DE8B-9AEB-1C45-B84D-25F892E03C9C}"/>
              </a:ext>
            </a:extLst>
          </p:cNvPr>
          <p:cNvSpPr/>
          <p:nvPr userDrawn="1"/>
        </p:nvSpPr>
        <p:spPr>
          <a:xfrm>
            <a:off x="0" y="6408971"/>
            <a:ext cx="12192000" cy="457201"/>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flipV="1">
            <a:off x="6829424" y="0"/>
            <a:ext cx="5374011" cy="6414750"/>
            <a:chOff x="5130830" y="-8468"/>
            <a:chExt cx="4030508" cy="6874935"/>
          </a:xfrm>
        </p:grpSpPr>
        <p:cxnSp>
          <p:nvCxnSpPr>
            <p:cNvPr id="13" name="Straight Connector 12" hidden="1"/>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hidden="1"/>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Freeform 14" hidden="1"/>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hidden="1"/>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5">
                <a:alpha val="3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5">
                <a:lumMod val="40000"/>
                <a:lumOff val="60000"/>
                <a:alpha val="5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18"/>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5">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808891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5">
                <a:lumMod val="75000"/>
                <a:alpha val="19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8063218" y="489686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33000"/>
              </a:srgbClr>
            </a:solidFill>
            <a:ln>
              <a:noFill/>
            </a:ln>
            <a:effectLst/>
          </p:spPr>
          <p:style>
            <a:lnRef idx="1">
              <a:schemeClr val="accent1"/>
            </a:lnRef>
            <a:fillRef idx="3">
              <a:schemeClr val="accent1"/>
            </a:fillRef>
            <a:effectRef idx="2">
              <a:schemeClr val="accent1"/>
            </a:effectRef>
            <a:fontRef idx="minor">
              <a:schemeClr val="lt1"/>
            </a:fontRef>
          </p:style>
        </p:sp>
      </p:grpSp>
      <p:pic>
        <p:nvPicPr>
          <p:cNvPr id="22" name="Picture 21">
            <a:extLst>
              <a:ext uri="{FF2B5EF4-FFF2-40B4-BE49-F238E27FC236}">
                <a16:creationId xmlns:a16="http://schemas.microsoft.com/office/drawing/2014/main" id="{4F6ACEEC-F7FD-9648-8DA2-5B74EDFE17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822" y="1584578"/>
            <a:ext cx="4673949" cy="1070370"/>
          </a:xfrm>
          <a:prstGeom prst="rect">
            <a:avLst/>
          </a:prstGeom>
        </p:spPr>
      </p:pic>
      <p:sp>
        <p:nvSpPr>
          <p:cNvPr id="23" name="Title 1"/>
          <p:cNvSpPr>
            <a:spLocks noGrp="1"/>
          </p:cNvSpPr>
          <p:nvPr>
            <p:ph type="title"/>
          </p:nvPr>
        </p:nvSpPr>
        <p:spPr>
          <a:xfrm>
            <a:off x="831850" y="2655652"/>
            <a:ext cx="5627067" cy="1381530"/>
          </a:xfrm>
        </p:spPr>
        <p:txBody>
          <a:bodyPr anchor="b">
            <a:normAutofit/>
          </a:bodyPr>
          <a:lstStyle>
            <a:lvl1pPr>
              <a:defRPr sz="4000">
                <a:solidFill>
                  <a:schemeClr val="bg1"/>
                </a:solidFill>
              </a:defRPr>
            </a:lvl1pPr>
          </a:lstStyle>
          <a:p>
            <a:r>
              <a:rPr lang="en-US" dirty="0"/>
              <a:t>Click to edit Master title style</a:t>
            </a:r>
          </a:p>
        </p:txBody>
      </p:sp>
      <p:sp>
        <p:nvSpPr>
          <p:cNvPr id="24" name="Text Placeholder 2"/>
          <p:cNvSpPr>
            <a:spLocks noGrp="1"/>
          </p:cNvSpPr>
          <p:nvPr>
            <p:ph type="body" idx="1"/>
          </p:nvPr>
        </p:nvSpPr>
        <p:spPr>
          <a:xfrm>
            <a:off x="831850" y="4684393"/>
            <a:ext cx="5627067" cy="167195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55521" y="615297"/>
            <a:ext cx="5139972" cy="5300079"/>
          </a:xfrm>
          <a:prstGeom prst="rect">
            <a:avLst/>
          </a:prstGeom>
        </p:spPr>
      </p:pic>
    </p:spTree>
    <p:extLst>
      <p:ext uri="{BB962C8B-B14F-4D97-AF65-F5344CB8AC3E}">
        <p14:creationId xmlns:p14="http://schemas.microsoft.com/office/powerpoint/2010/main" val="179271654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08348-4BEC-42EF-A0DE-1D1BBFFB5F13}" type="datetimeFigureOut">
              <a:rPr lang="en-GB" smtClean="0"/>
              <a:t>23/07/2022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A5F176-BAE2-421D-9339-6FEC9D330711}" type="slidenum">
              <a:rPr lang="en-GB" smtClean="0"/>
              <a:t>‹#›</a:t>
            </a:fld>
            <a:endParaRPr lang="en-GB" dirty="0"/>
          </a:p>
        </p:txBody>
      </p:sp>
    </p:spTree>
    <p:extLst>
      <p:ext uri="{BB962C8B-B14F-4D97-AF65-F5344CB8AC3E}">
        <p14:creationId xmlns:p14="http://schemas.microsoft.com/office/powerpoint/2010/main" val="29099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982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732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C764DE79-268F-4C1A-8933-263129D2AF90}" type="datetimeFigureOut">
              <a:rPr lang="en-US" smtClean="0"/>
              <a:t>7/23/22</a:t>
            </a:fld>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4103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760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9" name="Picture Placeholder 8"/>
          <p:cNvSpPr>
            <a:spLocks noGrp="1"/>
          </p:cNvSpPr>
          <p:nvPr>
            <p:ph type="pic" sz="quarter" idx="13"/>
          </p:nvPr>
        </p:nvSpPr>
        <p:spPr>
          <a:xfrm>
            <a:off x="1293813" y="4772025"/>
            <a:ext cx="1316037" cy="847725"/>
          </a:xfrm>
        </p:spPr>
        <p:txBody>
          <a:bodyPr/>
          <a:lstStyle/>
          <a:p>
            <a:endParaRPr lang="en-GB" dirty="0"/>
          </a:p>
        </p:txBody>
      </p:sp>
    </p:spTree>
    <p:extLst>
      <p:ext uri="{BB962C8B-B14F-4D97-AF65-F5344CB8AC3E}">
        <p14:creationId xmlns:p14="http://schemas.microsoft.com/office/powerpoint/2010/main" val="426634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4" name="Content Placeholder 2"/>
          <p:cNvSpPr>
            <a:spLocks noGrp="1"/>
          </p:cNvSpPr>
          <p:nvPr>
            <p:ph sz="half" idx="13"/>
          </p:nvPr>
        </p:nvSpPr>
        <p:spPr>
          <a:xfrm>
            <a:off x="4354286"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4"/>
          </p:nvPr>
        </p:nvSpPr>
        <p:spPr>
          <a:xfrm>
            <a:off x="7908472"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86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800100"/>
            <a:ext cx="10515600" cy="89058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013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49086"/>
            <a:ext cx="10515600" cy="84160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871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5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25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7/23/22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OFFICIAL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8ECC4798-C36D-D145-A2B0-89AACA0C874B}"/>
              </a:ext>
            </a:extLst>
          </p:cNvPr>
          <p:cNvSpPr/>
          <p:nvPr userDrawn="1"/>
        </p:nvSpPr>
        <p:spPr>
          <a:xfrm>
            <a:off x="246094" y="257218"/>
            <a:ext cx="11699823" cy="521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46FC1BA-A06C-CA49-A81E-F9818F247FE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80463" y="289844"/>
            <a:ext cx="1932001" cy="442443"/>
          </a:xfrm>
          <a:prstGeom prst="rect">
            <a:avLst/>
          </a:prstGeom>
        </p:spPr>
      </p:pic>
      <p:sp>
        <p:nvSpPr>
          <p:cNvPr id="9" name="Rectangle 8">
            <a:extLst>
              <a:ext uri="{FF2B5EF4-FFF2-40B4-BE49-F238E27FC236}">
                <a16:creationId xmlns:a16="http://schemas.microsoft.com/office/drawing/2014/main" id="{4F1EB451-6CF9-2C48-BBFF-1C9AFAA1FE11}"/>
              </a:ext>
            </a:extLst>
          </p:cNvPr>
          <p:cNvSpPr/>
          <p:nvPr userDrawn="1"/>
        </p:nvSpPr>
        <p:spPr>
          <a:xfrm>
            <a:off x="246094" y="6440804"/>
            <a:ext cx="11699823" cy="139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44091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6"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cid:82fe596f-e6a7-43fe-b65c-fdf4926e2e6a@EURP193.PROD.OUTLOOK.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cid:df8ef5b6-a802-4e69-8c7c-d1bb5ed26703@EURP193.PROD.OUTLOOK.COM"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cid:e580b80f-9a8d-4044-9799-ad2ea4225446@EURP193.PROD.OUTLOOK.COM" TargetMode="External"/><Relationship Id="rId5" Type="http://schemas.openxmlformats.org/officeDocument/2006/relationships/image" Target="../media/image7.png"/><Relationship Id="rId4" Type="http://schemas.openxmlformats.org/officeDocument/2006/relationships/image" Target="cid:4740d729-7720-4492-a945-779c302cfcbd@EURP193.PROD.OUTLOOK.COM"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EdinburghCPTNorthWest@Scotland.pnn.police.uk" TargetMode="Externa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2655652"/>
            <a:ext cx="5627067" cy="1935803"/>
          </a:xfrm>
        </p:spPr>
        <p:txBody>
          <a:bodyPr>
            <a:noAutofit/>
          </a:bodyPr>
          <a:lstStyle/>
          <a:p>
            <a:r>
              <a:rPr lang="en-GB" dirty="0"/>
              <a:t>South East</a:t>
            </a:r>
            <a:r>
              <a:rPr lang="en-GB" sz="4000" dirty="0"/>
              <a:t> Edinburgh Community Policing Team Newsletter</a:t>
            </a:r>
          </a:p>
        </p:txBody>
      </p:sp>
      <p:sp>
        <p:nvSpPr>
          <p:cNvPr id="4" name="Text Placeholder 3"/>
          <p:cNvSpPr>
            <a:spLocks noGrp="1"/>
          </p:cNvSpPr>
          <p:nvPr>
            <p:ph type="body" idx="1"/>
          </p:nvPr>
        </p:nvSpPr>
        <p:spPr>
          <a:xfrm>
            <a:off x="831850" y="5009745"/>
            <a:ext cx="5627067" cy="1302306"/>
          </a:xfrm>
        </p:spPr>
        <p:txBody>
          <a:bodyPr/>
          <a:lstStyle/>
          <a:p>
            <a:r>
              <a:rPr lang="en-GB" dirty="0"/>
              <a:t>Issue 1 – March 2022</a:t>
            </a:r>
          </a:p>
        </p:txBody>
      </p:sp>
      <p:sp>
        <p:nvSpPr>
          <p:cNvPr id="5" name="Footer Placeholder 4"/>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4306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accent1">
                    <a:lumMod val="50000"/>
                  </a:schemeClr>
                </a:solidFill>
              </a:rPr>
              <a:t>SE Edinburgh CPT - Quarterly Bulletin</a:t>
            </a:r>
          </a:p>
        </p:txBody>
      </p:sp>
      <p:sp>
        <p:nvSpPr>
          <p:cNvPr id="6" name="Content Placeholder 5"/>
          <p:cNvSpPr>
            <a:spLocks noGrp="1"/>
          </p:cNvSpPr>
          <p:nvPr>
            <p:ph sz="half" idx="1"/>
          </p:nvPr>
        </p:nvSpPr>
        <p:spPr>
          <a:xfrm>
            <a:off x="838200" y="1646238"/>
            <a:ext cx="3255236" cy="4710112"/>
          </a:xfrm>
        </p:spPr>
        <p:txBody>
          <a:bodyPr>
            <a:normAutofit fontScale="92500"/>
          </a:bodyPr>
          <a:lstStyle/>
          <a:p>
            <a:pPr marL="0" indent="0">
              <a:buNone/>
            </a:pPr>
            <a:r>
              <a:rPr lang="en-GB" sz="1600" b="1" dirty="0">
                <a:solidFill>
                  <a:srgbClr val="002060"/>
                </a:solidFill>
              </a:rPr>
              <a:t>Welcome</a:t>
            </a:r>
          </a:p>
          <a:p>
            <a:pPr marL="0" indent="0">
              <a:lnSpc>
                <a:spcPct val="100000"/>
              </a:lnSpc>
              <a:spcBef>
                <a:spcPts val="600"/>
              </a:spcBef>
              <a:buNone/>
            </a:pPr>
            <a:r>
              <a:rPr lang="en-GB" sz="1000" dirty="0"/>
              <a:t>Hello and welcome to the first South East CPT newsletter of the year. We hope you are all well and 2022 is a year we can all remember for the right reasons. This is our first newsletter and we aim to provide you with a flavour of work undertaken by your local community policing team over the last quarter and what we will be focusing on in the coming months.</a:t>
            </a:r>
          </a:p>
          <a:p>
            <a:pPr marL="0" indent="0">
              <a:lnSpc>
                <a:spcPct val="100000"/>
              </a:lnSpc>
              <a:spcBef>
                <a:spcPts val="600"/>
              </a:spcBef>
              <a:buNone/>
            </a:pPr>
            <a:r>
              <a:rPr lang="en-GB" sz="1600" b="1" dirty="0">
                <a:solidFill>
                  <a:srgbClr val="002060"/>
                </a:solidFill>
              </a:rPr>
              <a:t>Recent Issues</a:t>
            </a:r>
          </a:p>
          <a:p>
            <a:pPr marL="0" indent="0">
              <a:buNone/>
            </a:pPr>
            <a:r>
              <a:rPr lang="en-GB" sz="1000" dirty="0"/>
              <a:t>Pedal cycle thefts are occurring in the Southside area. Please ensure that bikes are well secured using a good lock / chain / ground anchor, register it on the National Cycle Database and never leave your bike unattended and insecure even for a short time. Further advice is on the Police Scotland webpage. </a:t>
            </a:r>
          </a:p>
          <a:p>
            <a:pPr marL="0" indent="0">
              <a:buNone/>
            </a:pPr>
            <a:r>
              <a:rPr lang="en-GB" sz="1000" dirty="0"/>
              <a:t>We are still dealing with reports of ASB and alcohol consumption in the Astley Ainsley Hospital grounds. Patrols are continuing in the hospital and surrounding areas including the Meadows and </a:t>
            </a:r>
            <a:r>
              <a:rPr lang="en-GB" sz="1000" dirty="0" err="1"/>
              <a:t>Warrender</a:t>
            </a:r>
            <a:r>
              <a:rPr lang="en-GB" sz="1000" dirty="0"/>
              <a:t> Park. Officers will engage with any persons suspected of being involved in ASB and any reports of criminality will be investigated. Please report any incidents to the police to allow us to focus our patrols in the relevant areas. </a:t>
            </a:r>
          </a:p>
          <a:p>
            <a:pPr marL="0" indent="0">
              <a:buNone/>
            </a:pPr>
            <a:r>
              <a:rPr lang="en-GB" sz="1000" dirty="0"/>
              <a:t>Community Officers from the South East are continuing to support colleagues in the City Centre with demonstrations taking place in relation to the current situation in Ukraine.  This has had a profound effect on many people both within Edinburgh and across the world and we will continue to provide an appropriate response to allow all related protests to take place peacefully.</a:t>
            </a:r>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lnSpc>
                <a:spcPct val="100000"/>
              </a:lnSpc>
              <a:spcBef>
                <a:spcPts val="600"/>
              </a:spcBef>
              <a:buNone/>
            </a:pPr>
            <a:endParaRPr lang="en-GB" sz="1000" dirty="0"/>
          </a:p>
        </p:txBody>
      </p:sp>
      <p:sp>
        <p:nvSpPr>
          <p:cNvPr id="7" name="Content Placeholder 6"/>
          <p:cNvSpPr>
            <a:spLocks noGrp="1"/>
          </p:cNvSpPr>
          <p:nvPr>
            <p:ph sz="half" idx="13"/>
          </p:nvPr>
        </p:nvSpPr>
        <p:spPr>
          <a:xfrm>
            <a:off x="4153256" y="1646238"/>
            <a:ext cx="3649053" cy="4710112"/>
          </a:xfrm>
        </p:spPr>
        <p:txBody>
          <a:bodyPr>
            <a:normAutofit fontScale="62500" lnSpcReduction="20000"/>
          </a:bodyPr>
          <a:lstStyle/>
          <a:p>
            <a:pPr marL="0" indent="0">
              <a:buNone/>
            </a:pPr>
            <a:r>
              <a:rPr lang="en-GB" sz="2400" b="1" dirty="0">
                <a:solidFill>
                  <a:srgbClr val="002060"/>
                </a:solidFill>
              </a:rPr>
              <a:t>Crime prevention</a:t>
            </a:r>
          </a:p>
          <a:p>
            <a:pPr marL="0" indent="0">
              <a:lnSpc>
                <a:spcPct val="100000"/>
              </a:lnSpc>
              <a:spcBef>
                <a:spcPts val="0"/>
              </a:spcBef>
              <a:buNone/>
            </a:pPr>
            <a:endParaRPr lang="en-GB" sz="1000" dirty="0"/>
          </a:p>
          <a:p>
            <a:pPr marL="0" indent="0">
              <a:lnSpc>
                <a:spcPct val="100000"/>
              </a:lnSpc>
              <a:spcBef>
                <a:spcPts val="0"/>
              </a:spcBef>
              <a:buNone/>
            </a:pPr>
            <a:endParaRPr lang="en-GB" sz="1000" dirty="0"/>
          </a:p>
          <a:p>
            <a:pPr marL="0" indent="0">
              <a:lnSpc>
                <a:spcPct val="100000"/>
              </a:lnSpc>
              <a:spcBef>
                <a:spcPts val="0"/>
              </a:spcBef>
              <a:buNone/>
            </a:pPr>
            <a:endParaRPr lang="en-GB" sz="1000" dirty="0"/>
          </a:p>
          <a:p>
            <a:pPr marL="0" indent="0">
              <a:lnSpc>
                <a:spcPct val="100000"/>
              </a:lnSpc>
              <a:spcBef>
                <a:spcPts val="0"/>
              </a:spcBef>
              <a:buNone/>
            </a:pPr>
            <a:endParaRPr lang="en-GB" sz="1000" dirty="0"/>
          </a:p>
          <a:p>
            <a:pPr marL="0" indent="0">
              <a:lnSpc>
                <a:spcPct val="100000"/>
              </a:lnSpc>
              <a:spcBef>
                <a:spcPts val="0"/>
              </a:spcBef>
              <a:buNone/>
            </a:pPr>
            <a:endParaRPr lang="en-GB" sz="1400" dirty="0"/>
          </a:p>
          <a:p>
            <a:pPr marL="0" indent="0">
              <a:lnSpc>
                <a:spcPct val="100000"/>
              </a:lnSpc>
              <a:spcBef>
                <a:spcPts val="0"/>
              </a:spcBef>
              <a:buNone/>
            </a:pPr>
            <a:endParaRPr lang="en-GB" sz="1400" dirty="0"/>
          </a:p>
          <a:p>
            <a:pPr marL="0" indent="0">
              <a:lnSpc>
                <a:spcPct val="100000"/>
              </a:lnSpc>
              <a:spcBef>
                <a:spcPts val="0"/>
              </a:spcBef>
              <a:buNone/>
            </a:pPr>
            <a:endParaRPr lang="en-GB" sz="1400" dirty="0"/>
          </a:p>
          <a:p>
            <a:pPr marL="0" indent="0">
              <a:lnSpc>
                <a:spcPct val="100000"/>
              </a:lnSpc>
              <a:spcBef>
                <a:spcPts val="0"/>
              </a:spcBef>
              <a:buNone/>
            </a:pPr>
            <a:endParaRPr lang="en-GB" sz="1400" dirty="0"/>
          </a:p>
          <a:p>
            <a:pPr marL="0" indent="0">
              <a:lnSpc>
                <a:spcPct val="100000"/>
              </a:lnSpc>
              <a:spcBef>
                <a:spcPts val="0"/>
              </a:spcBef>
              <a:buNone/>
            </a:pPr>
            <a:endParaRPr lang="en-GB" sz="1400" dirty="0"/>
          </a:p>
          <a:p>
            <a:pPr marL="0" indent="0">
              <a:buNone/>
            </a:pPr>
            <a:endParaRPr lang="en-GB" sz="1400" dirty="0"/>
          </a:p>
          <a:p>
            <a:pPr marL="0" indent="0">
              <a:buNone/>
            </a:pPr>
            <a:endParaRPr lang="en-GB" sz="1400" dirty="0"/>
          </a:p>
          <a:p>
            <a:pPr marL="0" indent="0">
              <a:lnSpc>
                <a:spcPct val="110000"/>
              </a:lnSpc>
              <a:buNone/>
            </a:pPr>
            <a:endParaRPr lang="en-GB" sz="1400" dirty="0"/>
          </a:p>
          <a:p>
            <a:pPr marL="0" indent="0">
              <a:lnSpc>
                <a:spcPct val="110000"/>
              </a:lnSpc>
              <a:buNone/>
            </a:pPr>
            <a:r>
              <a:rPr lang="en-GB" sz="2400" b="1" dirty="0">
                <a:solidFill>
                  <a:srgbClr val="002060"/>
                </a:solidFill>
              </a:rPr>
              <a:t>Door Step Crime </a:t>
            </a:r>
          </a:p>
          <a:p>
            <a:pPr marL="0" indent="0">
              <a:lnSpc>
                <a:spcPct val="110000"/>
              </a:lnSpc>
              <a:buNone/>
            </a:pPr>
            <a:r>
              <a:rPr lang="en-GB" sz="1400" dirty="0"/>
              <a:t>The approach of springtime with lighter and longer days tends to coincide with a rise in doorstep crime and bogus workmen incidents.  Criminals attempt to pose as genuine employees of utility companies, construction workers and even police officers.</a:t>
            </a:r>
          </a:p>
          <a:p>
            <a:pPr marL="0" indent="0">
              <a:lnSpc>
                <a:spcPct val="110000"/>
              </a:lnSpc>
              <a:buNone/>
            </a:pPr>
            <a:r>
              <a:rPr lang="en-GB" sz="1400" dirty="0"/>
              <a:t>Our advice to help prevent yourself falling victim to any of these type of scams is to be wary of anyone calling at your home unexpectedly and then asking for access to the property.</a:t>
            </a:r>
          </a:p>
          <a:p>
            <a:pPr marL="0" indent="0">
              <a:lnSpc>
                <a:spcPct val="110000"/>
              </a:lnSpc>
              <a:buNone/>
            </a:pPr>
            <a:r>
              <a:rPr lang="en-GB" sz="1400" dirty="0"/>
              <a:t>If this does occur, ask for identification and do all you can to verify it with the organisation they claim to be representing.</a:t>
            </a:r>
          </a:p>
          <a:p>
            <a:pPr marL="0" indent="0">
              <a:lnSpc>
                <a:spcPct val="110000"/>
              </a:lnSpc>
              <a:buNone/>
            </a:pPr>
            <a:r>
              <a:rPr lang="en-GB" sz="1400" dirty="0"/>
              <a:t>Please also remember, that there is no need to be embarrassed to tell any cold-caller ‘no thank you’ and cease your engagement and interaction with them. If you think a rogue trader or bogus caller has called on you, or been in your street, report this to the police immediately on 101 or in the case of an emergency, dial 999. You can find a lot of useful information on stopping scammers on our website at </a:t>
            </a:r>
            <a:r>
              <a:rPr lang="en-GB" sz="1400" u="sng" dirty="0">
                <a:solidFill>
                  <a:srgbClr val="002060"/>
                </a:solidFill>
              </a:rPr>
              <a:t>www.Scotland.Police.uk</a:t>
            </a:r>
            <a:endParaRPr lang="en-GB" sz="1100" dirty="0">
              <a:solidFill>
                <a:srgbClr val="002060"/>
              </a:solidFill>
            </a:endParaRPr>
          </a:p>
          <a:p>
            <a:pPr marL="0" indent="0">
              <a:buNone/>
            </a:pPr>
            <a:endParaRPr lang="en-GB" sz="1400" dirty="0">
              <a:solidFill>
                <a:srgbClr val="002060"/>
              </a:solidFill>
            </a:endParaRPr>
          </a:p>
          <a:p>
            <a:pPr marL="0" indent="0">
              <a:buNone/>
            </a:pPr>
            <a:endParaRPr lang="en-GB" sz="1400" b="1" dirty="0"/>
          </a:p>
        </p:txBody>
      </p:sp>
      <p:sp>
        <p:nvSpPr>
          <p:cNvPr id="8" name="Content Placeholder 7"/>
          <p:cNvSpPr>
            <a:spLocks noGrp="1"/>
          </p:cNvSpPr>
          <p:nvPr>
            <p:ph sz="half" idx="14"/>
          </p:nvPr>
        </p:nvSpPr>
        <p:spPr>
          <a:xfrm>
            <a:off x="7862129" y="1646238"/>
            <a:ext cx="3246743" cy="4710112"/>
          </a:xfrm>
        </p:spPr>
        <p:txBody>
          <a:bodyPr>
            <a:normAutofit/>
          </a:bodyPr>
          <a:lstStyle/>
          <a:p>
            <a:pPr marL="0" indent="0">
              <a:buNone/>
            </a:pPr>
            <a:r>
              <a:rPr lang="en-GB" sz="1500" b="1" dirty="0">
                <a:solidFill>
                  <a:srgbClr val="002060"/>
                </a:solidFill>
              </a:rPr>
              <a:t>Looking Ahead</a:t>
            </a:r>
          </a:p>
          <a:p>
            <a:pPr marL="0" indent="0">
              <a:buNone/>
            </a:pPr>
            <a:r>
              <a:rPr lang="en-GB" sz="900" dirty="0"/>
              <a:t>As we move through 2022 we look forward to working with as many of our partners, local residents and businesses as possible. We will continue to tackle road safety issues across the area, work to reduce incidents of ASB using a range of tactics including education, diversion and enforcement. </a:t>
            </a:r>
          </a:p>
          <a:p>
            <a:pPr marL="0" indent="0">
              <a:buNone/>
            </a:pPr>
            <a:r>
              <a:rPr lang="en-GB" sz="900" dirty="0"/>
              <a:t>With the upcoming spring and summer months and hope to see an improvement in the weather and our focus will be patrolling public spaces including the Meadows to tackle incidents of ASB. </a:t>
            </a:r>
          </a:p>
          <a:p>
            <a:pPr marL="0" indent="0">
              <a:buNone/>
            </a:pPr>
            <a:r>
              <a:rPr lang="en-GB" sz="900" dirty="0"/>
              <a:t>Community and specialist officers will also be focussing on serious and organised crime, drugs and crimes of dishonesty under the banner Operation Vanguard.</a:t>
            </a:r>
          </a:p>
          <a:p>
            <a:pPr marL="0" indent="0">
              <a:buNone/>
            </a:pPr>
            <a:r>
              <a:rPr lang="en-GB" sz="900" dirty="0"/>
              <a:t>If there are any issues you wish to bring to our attention then please contact the SE Community Policing Team via the details at the end of this newsletter. Alternatively you can report issues anonymously on 0800 555 111 or online at the </a:t>
            </a:r>
            <a:r>
              <a:rPr lang="en-GB" sz="900" dirty="0" err="1"/>
              <a:t>CrimeStopper</a:t>
            </a:r>
            <a:r>
              <a:rPr lang="en-GB" sz="900" dirty="0"/>
              <a:t> website. </a:t>
            </a:r>
          </a:p>
          <a:p>
            <a:pPr marL="0" indent="0">
              <a:buNone/>
            </a:pPr>
            <a:r>
              <a:rPr lang="en-GB" sz="900" dirty="0"/>
              <a:t>Please follow our Twitter page for regular updates and photographs of our work – </a:t>
            </a:r>
          </a:p>
          <a:p>
            <a:pPr marL="0" indent="0">
              <a:buNone/>
            </a:pPr>
            <a:r>
              <a:rPr lang="en-GB" sz="1200" b="1" dirty="0"/>
              <a:t>@</a:t>
            </a:r>
            <a:r>
              <a:rPr lang="en-GB" sz="1200" b="1" dirty="0" err="1"/>
              <a:t>EdinPolSE</a:t>
            </a:r>
            <a:endParaRPr lang="en-GB" sz="1200" b="1" dirty="0"/>
          </a:p>
        </p:txBody>
      </p:sp>
      <p:sp>
        <p:nvSpPr>
          <p:cNvPr id="9" name="Footer Placeholder 8"/>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pic>
        <p:nvPicPr>
          <p:cNvPr id="10" name="Picture 9" descr="cid:82fe596f-e6a7-43fe-b65c-fdf4926e2e6a@EURP193.PROD.OUTLOOK.COM"/>
          <p:cNvPicPr/>
          <p:nvPr/>
        </p:nvPicPr>
        <p:blipFill rotWithShape="1">
          <a:blip r:embed="rId3" r:link="rId4" cstate="print">
            <a:extLst>
              <a:ext uri="{28A0092B-C50C-407E-A947-70E740481C1C}">
                <a14:useLocalDpi xmlns:a14="http://schemas.microsoft.com/office/drawing/2010/main" val="0"/>
              </a:ext>
            </a:extLst>
          </a:blip>
          <a:srcRect l="7800" t="21250" r="8636" b="21562"/>
          <a:stretch/>
        </p:blipFill>
        <p:spPr bwMode="auto">
          <a:xfrm>
            <a:off x="4299531" y="1947078"/>
            <a:ext cx="1229348" cy="1427222"/>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7025265" y="3708874"/>
            <a:ext cx="144656" cy="369332"/>
          </a:xfrm>
          <a:prstGeom prst="rect">
            <a:avLst/>
          </a:prstGeom>
          <a:noFill/>
        </p:spPr>
        <p:txBody>
          <a:bodyPr wrap="square" rtlCol="0">
            <a:spAutoFit/>
          </a:bodyPr>
          <a:lstStyle/>
          <a:p>
            <a:endParaRPr lang="en-GB" dirty="0"/>
          </a:p>
        </p:txBody>
      </p:sp>
      <p:sp>
        <p:nvSpPr>
          <p:cNvPr id="3" name="TextBox 2"/>
          <p:cNvSpPr txBox="1"/>
          <p:nvPr/>
        </p:nvSpPr>
        <p:spPr>
          <a:xfrm>
            <a:off x="4256056" y="2173971"/>
            <a:ext cx="1906708" cy="369332"/>
          </a:xfrm>
          <a:prstGeom prst="rect">
            <a:avLst/>
          </a:prstGeom>
          <a:noFill/>
        </p:spPr>
        <p:txBody>
          <a:bodyPr wrap="square" rtlCol="0">
            <a:spAutoFit/>
          </a:bodyPr>
          <a:lstStyle/>
          <a:p>
            <a:endParaRPr lang="en-GB" dirty="0"/>
          </a:p>
        </p:txBody>
      </p:sp>
      <p:sp>
        <p:nvSpPr>
          <p:cNvPr id="4" name="TextBox 3"/>
          <p:cNvSpPr txBox="1"/>
          <p:nvPr/>
        </p:nvSpPr>
        <p:spPr>
          <a:xfrm>
            <a:off x="5670009" y="1943138"/>
            <a:ext cx="1991170" cy="1200329"/>
          </a:xfrm>
          <a:prstGeom prst="rect">
            <a:avLst/>
          </a:prstGeom>
          <a:noFill/>
        </p:spPr>
        <p:txBody>
          <a:bodyPr wrap="square" rtlCol="0">
            <a:spAutoFit/>
          </a:bodyPr>
          <a:lstStyle/>
          <a:p>
            <a:r>
              <a:rPr lang="en-GB" sz="900" dirty="0"/>
              <a:t>PC’s Jenkins and </a:t>
            </a:r>
            <a:r>
              <a:rPr lang="en-GB" sz="900" dirty="0" err="1"/>
              <a:t>Mckendrick</a:t>
            </a:r>
            <a:r>
              <a:rPr lang="en-GB" sz="900" dirty="0"/>
              <a:t> visited </a:t>
            </a:r>
            <a:r>
              <a:rPr lang="en-GB" sz="900" dirty="0" err="1"/>
              <a:t>Bruntsfield</a:t>
            </a:r>
            <a:r>
              <a:rPr lang="en-GB" sz="900" dirty="0"/>
              <a:t> Primary School to discuss road safety with pupils and to help the schools Junior Road Safety officers. Further visits are planned to all primary schools in the area in the coming months as part of Operation </a:t>
            </a:r>
            <a:r>
              <a:rPr lang="en-GB" sz="900" dirty="0" err="1"/>
              <a:t>Slowtime</a:t>
            </a:r>
            <a:r>
              <a:rPr lang="en-GB" sz="900" dirty="0"/>
              <a:t>. </a:t>
            </a:r>
          </a:p>
        </p:txBody>
      </p:sp>
    </p:spTree>
    <p:extLst>
      <p:ext uri="{BB962C8B-B14F-4D97-AF65-F5344CB8AC3E}">
        <p14:creationId xmlns:p14="http://schemas.microsoft.com/office/powerpoint/2010/main" val="244908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accent1">
                    <a:lumMod val="50000"/>
                  </a:schemeClr>
                </a:solidFill>
              </a:rPr>
              <a:t>SE Edinburgh CPT - News + Events</a:t>
            </a:r>
          </a:p>
        </p:txBody>
      </p:sp>
      <p:sp>
        <p:nvSpPr>
          <p:cNvPr id="9" name="Footer Placeholder 8"/>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
        <p:nvSpPr>
          <p:cNvPr id="6" name="Content Placeholder 5"/>
          <p:cNvSpPr>
            <a:spLocks noGrp="1"/>
          </p:cNvSpPr>
          <p:nvPr>
            <p:ph sz="half" idx="1"/>
          </p:nvPr>
        </p:nvSpPr>
        <p:spPr>
          <a:xfrm>
            <a:off x="970961" y="1646238"/>
            <a:ext cx="4964501" cy="4530725"/>
          </a:xfrm>
        </p:spPr>
        <p:txBody>
          <a:bodyPr>
            <a:normAutofit/>
          </a:bodyPr>
          <a:lstStyle/>
          <a:p>
            <a:pPr marL="0" indent="0">
              <a:buNone/>
            </a:pPr>
            <a:r>
              <a:rPr lang="en-GB" sz="1600" b="1" dirty="0">
                <a:solidFill>
                  <a:schemeClr val="accent1">
                    <a:lumMod val="50000"/>
                  </a:schemeClr>
                </a:solidFill>
              </a:rPr>
              <a:t>Hate Crime Awareness Week</a:t>
            </a:r>
            <a:r>
              <a:rPr lang="en-GB" sz="1000" b="1" dirty="0"/>
              <a:t>	</a:t>
            </a:r>
          </a:p>
          <a:p>
            <a:pPr marL="0" indent="0">
              <a:buNone/>
            </a:pPr>
            <a:endParaRPr lang="en-GB" sz="1000" b="1" dirty="0"/>
          </a:p>
          <a:p>
            <a:pPr marL="0" indent="0">
              <a:buNone/>
            </a:pPr>
            <a:endParaRPr lang="en-GB" sz="1000" b="1" dirty="0"/>
          </a:p>
        </p:txBody>
      </p:sp>
      <p:sp>
        <p:nvSpPr>
          <p:cNvPr id="10" name="Content Placeholder 9"/>
          <p:cNvSpPr>
            <a:spLocks noGrp="1"/>
          </p:cNvSpPr>
          <p:nvPr>
            <p:ph sz="half" idx="13"/>
          </p:nvPr>
        </p:nvSpPr>
        <p:spPr>
          <a:xfrm>
            <a:off x="6240538" y="1646238"/>
            <a:ext cx="5418338" cy="4530725"/>
          </a:xfrm>
        </p:spPr>
        <p:txBody>
          <a:bodyPr>
            <a:normAutofit/>
          </a:bodyPr>
          <a:lstStyle/>
          <a:p>
            <a:pPr marL="0" indent="0">
              <a:lnSpc>
                <a:spcPct val="100000"/>
              </a:lnSpc>
              <a:spcBef>
                <a:spcPts val="0"/>
              </a:spcBef>
              <a:buNone/>
            </a:pPr>
            <a:r>
              <a:rPr lang="en-GB" sz="1600" b="1" dirty="0">
                <a:solidFill>
                  <a:schemeClr val="accent1">
                    <a:lumMod val="50000"/>
                  </a:schemeClr>
                </a:solidFill>
              </a:rPr>
              <a:t>Operation </a:t>
            </a:r>
            <a:r>
              <a:rPr lang="en-GB" sz="1600" b="1" dirty="0" err="1">
                <a:solidFill>
                  <a:schemeClr val="accent1">
                    <a:lumMod val="50000"/>
                  </a:schemeClr>
                </a:solidFill>
              </a:rPr>
              <a:t>Slowtime</a:t>
            </a:r>
            <a:endParaRPr lang="en-GB" sz="1600" b="1" dirty="0">
              <a:solidFill>
                <a:schemeClr val="accent1">
                  <a:lumMod val="50000"/>
                </a:schemeClr>
              </a:solidFill>
            </a:endParaRPr>
          </a:p>
          <a:p>
            <a:pPr marL="0" indent="0">
              <a:lnSpc>
                <a:spcPct val="100000"/>
              </a:lnSpc>
              <a:spcBef>
                <a:spcPts val="0"/>
              </a:spcBef>
              <a:buNone/>
            </a:pPr>
            <a:endParaRPr lang="en-GB" sz="1600" b="1" dirty="0">
              <a:solidFill>
                <a:schemeClr val="accent1">
                  <a:lumMod val="50000"/>
                </a:schemeClr>
              </a:solidFill>
            </a:endParaRPr>
          </a:p>
          <a:p>
            <a:pPr marL="0" indent="0">
              <a:lnSpc>
                <a:spcPct val="100000"/>
              </a:lnSpc>
              <a:spcBef>
                <a:spcPts val="0"/>
              </a:spcBef>
              <a:buNone/>
            </a:pPr>
            <a:endParaRPr lang="en-GB" sz="1000" dirty="0"/>
          </a:p>
          <a:p>
            <a:pPr marL="0" indent="0">
              <a:lnSpc>
                <a:spcPct val="100000"/>
              </a:lnSpc>
              <a:spcBef>
                <a:spcPts val="0"/>
              </a:spcBef>
              <a:buNone/>
            </a:pPr>
            <a:endParaRPr lang="en-GB" sz="1000" dirty="0"/>
          </a:p>
          <a:p>
            <a:pPr marL="0" indent="0">
              <a:lnSpc>
                <a:spcPct val="100000"/>
              </a:lnSpc>
              <a:spcBef>
                <a:spcPts val="0"/>
              </a:spcBef>
              <a:buNone/>
            </a:pPr>
            <a:endParaRPr lang="en-GB" sz="1000" dirty="0"/>
          </a:p>
        </p:txBody>
      </p:sp>
      <p:pic>
        <p:nvPicPr>
          <p:cNvPr id="7" name="Picture 6" descr="cid:4740d729-7720-4492-a945-779c302cfcbd@EURP193.PROD.OUTLOOK.COM"/>
          <p:cNvPicPr/>
          <p:nvPr/>
        </p:nvPicPr>
        <p:blipFill rotWithShape="1">
          <a:blip r:embed="rId3" r:link="rId4" cstate="print">
            <a:extLst>
              <a:ext uri="{28A0092B-C50C-407E-A947-70E740481C1C}">
                <a14:useLocalDpi xmlns:a14="http://schemas.microsoft.com/office/drawing/2010/main" val="0"/>
              </a:ext>
            </a:extLst>
          </a:blip>
          <a:srcRect t="12188" b="12812"/>
          <a:stretch/>
        </p:blipFill>
        <p:spPr bwMode="auto">
          <a:xfrm>
            <a:off x="1068675" y="2092926"/>
            <a:ext cx="1328014" cy="1872323"/>
          </a:xfrm>
          <a:prstGeom prst="rect">
            <a:avLst/>
          </a:prstGeom>
          <a:noFill/>
          <a:ln>
            <a:noFill/>
          </a:ln>
          <a:extLst>
            <a:ext uri="{53640926-AAD7-44D8-BBD7-CCE9431645EC}">
              <a14:shadowObscured xmlns:a14="http://schemas.microsoft.com/office/drawing/2010/main"/>
            </a:ext>
          </a:extLst>
        </p:spPr>
      </p:pic>
      <p:pic>
        <p:nvPicPr>
          <p:cNvPr id="11" name="Picture 10" descr="cid:e580b80f-9a8d-4044-9799-ad2ea4225446@EURP193.PROD.OUTLOOK.COM"/>
          <p:cNvPicPr/>
          <p:nvPr/>
        </p:nvPicPr>
        <p:blipFill rotWithShape="1">
          <a:blip r:embed="rId5" r:link="rId6">
            <a:extLst>
              <a:ext uri="{28A0092B-C50C-407E-A947-70E740481C1C}">
                <a14:useLocalDpi xmlns:a14="http://schemas.microsoft.com/office/drawing/2010/main" val="0"/>
              </a:ext>
            </a:extLst>
          </a:blip>
          <a:srcRect t="25781" b="25937"/>
          <a:stretch/>
        </p:blipFill>
        <p:spPr bwMode="auto">
          <a:xfrm>
            <a:off x="6371933" y="2032822"/>
            <a:ext cx="1590791" cy="1862525"/>
          </a:xfrm>
          <a:prstGeom prst="rect">
            <a:avLst/>
          </a:prstGeom>
          <a:noFill/>
          <a:ln>
            <a:noFill/>
          </a:ln>
          <a:extLst>
            <a:ext uri="{53640926-AAD7-44D8-BBD7-CCE9431645EC}">
              <a14:shadowObscured xmlns:a14="http://schemas.microsoft.com/office/drawing/2010/main"/>
            </a:ext>
          </a:extLst>
        </p:spPr>
      </p:pic>
      <p:pic>
        <p:nvPicPr>
          <p:cNvPr id="12" name="Picture 11" descr="cid:df8ef5b6-a802-4e69-8c7c-d1bb5ed26703@EURP193.PROD.OUTLOOK.COM"/>
          <p:cNvPicPr/>
          <p:nvPr/>
        </p:nvPicPr>
        <p:blipFill rotWithShape="1">
          <a:blip r:embed="rId7" r:link="rId8">
            <a:extLst>
              <a:ext uri="{28A0092B-C50C-407E-A947-70E740481C1C}">
                <a14:useLocalDpi xmlns:a14="http://schemas.microsoft.com/office/drawing/2010/main" val="0"/>
              </a:ext>
            </a:extLst>
          </a:blip>
          <a:srcRect l="30640" t="29531" b="14376"/>
          <a:stretch/>
        </p:blipFill>
        <p:spPr bwMode="auto">
          <a:xfrm>
            <a:off x="10047898" y="4152918"/>
            <a:ext cx="1487240" cy="1862525"/>
          </a:xfrm>
          <a:prstGeom prst="rect">
            <a:avLst/>
          </a:prstGeom>
          <a:noFill/>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2609" t="9305" r="2609" b="21558"/>
          <a:stretch/>
        </p:blipFill>
        <p:spPr>
          <a:xfrm>
            <a:off x="4426869" y="3973597"/>
            <a:ext cx="1397957" cy="2022977"/>
          </a:xfrm>
          <a:prstGeom prst="rect">
            <a:avLst/>
          </a:prstGeom>
        </p:spPr>
      </p:pic>
      <p:sp>
        <p:nvSpPr>
          <p:cNvPr id="20" name="TextBox 19"/>
          <p:cNvSpPr txBox="1"/>
          <p:nvPr/>
        </p:nvSpPr>
        <p:spPr>
          <a:xfrm>
            <a:off x="2463069" y="2001761"/>
            <a:ext cx="3377782" cy="2031325"/>
          </a:xfrm>
          <a:prstGeom prst="rect">
            <a:avLst/>
          </a:prstGeom>
          <a:noFill/>
        </p:spPr>
        <p:txBody>
          <a:bodyPr wrap="square" rtlCol="0">
            <a:spAutoFit/>
          </a:bodyPr>
          <a:lstStyle/>
          <a:p>
            <a:r>
              <a:rPr lang="en-GB" sz="900" dirty="0"/>
              <a:t>During February officers from the South East community policing team hosted a series of multi-agency events and activities with the aim of raising awareness of behaviour that constitutes a Hate Crime, including reporting mechanisms and appropriate ways to challenge.  </a:t>
            </a:r>
          </a:p>
          <a:p>
            <a:endParaRPr lang="en-GB" sz="900" dirty="0"/>
          </a:p>
          <a:p>
            <a:r>
              <a:rPr lang="en-GB" sz="900" dirty="0"/>
              <a:t>Sergeant Grant Robertson said “A hate crime happens when a person targets another person because of their sexual orientation, transgender identity, race, religion or disability.</a:t>
            </a:r>
          </a:p>
          <a:p>
            <a:endParaRPr lang="en-GB" sz="900" dirty="0"/>
          </a:p>
          <a:p>
            <a:r>
              <a:rPr lang="en-GB" sz="900" dirty="0"/>
              <a:t>If you are targeted or see someone being targeted, please report it to Police Scotland.  When you report, we will do everything we can to support you and prevent the person responsible from causing further harm.</a:t>
            </a:r>
          </a:p>
        </p:txBody>
      </p:sp>
      <p:sp>
        <p:nvSpPr>
          <p:cNvPr id="21" name="TextBox 20"/>
          <p:cNvSpPr txBox="1"/>
          <p:nvPr/>
        </p:nvSpPr>
        <p:spPr>
          <a:xfrm>
            <a:off x="1068675" y="3965249"/>
            <a:ext cx="3264043" cy="2031325"/>
          </a:xfrm>
          <a:prstGeom prst="rect">
            <a:avLst/>
          </a:prstGeom>
          <a:noFill/>
        </p:spPr>
        <p:txBody>
          <a:bodyPr wrap="square" rtlCol="0">
            <a:spAutoFit/>
          </a:bodyPr>
          <a:lstStyle/>
          <a:p>
            <a:endParaRPr lang="en-GB" sz="900" dirty="0"/>
          </a:p>
          <a:p>
            <a:r>
              <a:rPr lang="en-GB" sz="900" dirty="0"/>
              <a:t>Hate crimes can happen in lots of different ways, this includes verbal abuse, including online, and threats to harm or being physically attacked.  All of which are completely unacceptable and should be reported to us.</a:t>
            </a:r>
          </a:p>
          <a:p>
            <a:endParaRPr lang="en-GB" sz="900" dirty="0"/>
          </a:p>
          <a:p>
            <a:r>
              <a:rPr lang="en-GB" sz="900" dirty="0"/>
              <a:t>There are many different ways you can report a Hate Crime, this includes phoning Police Scotland on 101, or in an emergency always dial 999.  British sign language users can contact us through </a:t>
            </a:r>
            <a:r>
              <a:rPr lang="en-GB" sz="900" dirty="0" err="1"/>
              <a:t>ContactScotland</a:t>
            </a:r>
            <a:r>
              <a:rPr lang="en-GB" sz="900" dirty="0"/>
              <a:t> BSL, or the national text relay service. Further details can be found on the Police Scotland website.  If you want to report anonymously this can be done through the charity </a:t>
            </a:r>
            <a:r>
              <a:rPr lang="en-GB" sz="900" dirty="0" err="1"/>
              <a:t>CrimeStoppers</a:t>
            </a:r>
            <a:r>
              <a:rPr lang="en-GB" sz="900" dirty="0"/>
              <a:t> by phoning 0800 555 111 or via their website.” </a:t>
            </a:r>
          </a:p>
        </p:txBody>
      </p:sp>
      <p:sp>
        <p:nvSpPr>
          <p:cNvPr id="22" name="TextBox 21"/>
          <p:cNvSpPr txBox="1"/>
          <p:nvPr/>
        </p:nvSpPr>
        <p:spPr>
          <a:xfrm>
            <a:off x="8041593" y="2032822"/>
            <a:ext cx="3444968" cy="1754326"/>
          </a:xfrm>
          <a:prstGeom prst="rect">
            <a:avLst/>
          </a:prstGeom>
          <a:noFill/>
        </p:spPr>
        <p:txBody>
          <a:bodyPr wrap="square" rtlCol="0">
            <a:spAutoFit/>
          </a:bodyPr>
          <a:lstStyle/>
          <a:p>
            <a:r>
              <a:rPr lang="en-GB" sz="900" dirty="0"/>
              <a:t>During the first quarter of 2022, officers have been focusing on road safety and road traffic offences. </a:t>
            </a:r>
          </a:p>
          <a:p>
            <a:endParaRPr lang="en-GB" sz="900" dirty="0"/>
          </a:p>
          <a:p>
            <a:r>
              <a:rPr lang="en-GB" sz="900" dirty="0"/>
              <a:t>Officers have been engaging with all local Primary Schools to promote the school streets initiative, ensuring compliance by drivers during the restricted periods and promoting appropriate parking.  We have been ably assisted by the “parking buddy” signs and banners that have been acquired through a recent grant.  </a:t>
            </a:r>
          </a:p>
          <a:p>
            <a:endParaRPr lang="en-GB" sz="900" dirty="0"/>
          </a:p>
          <a:p>
            <a:r>
              <a:rPr lang="en-GB" sz="900" dirty="0"/>
              <a:t>These will be distributed around all primary schools in the south and east to promote safer parking around our schools.  </a:t>
            </a:r>
          </a:p>
        </p:txBody>
      </p:sp>
      <p:sp>
        <p:nvSpPr>
          <p:cNvPr id="25" name="TextBox 24"/>
          <p:cNvSpPr txBox="1"/>
          <p:nvPr/>
        </p:nvSpPr>
        <p:spPr>
          <a:xfrm>
            <a:off x="6371933" y="4033086"/>
            <a:ext cx="3510976" cy="2169825"/>
          </a:xfrm>
          <a:prstGeom prst="rect">
            <a:avLst/>
          </a:prstGeom>
          <a:noFill/>
        </p:spPr>
        <p:txBody>
          <a:bodyPr wrap="square" rtlCol="0">
            <a:spAutoFit/>
          </a:bodyPr>
          <a:lstStyle/>
          <a:p>
            <a:r>
              <a:rPr lang="en-GB" sz="900" dirty="0"/>
              <a:t>We continue to respond to community concerns relating to speeding in the area and have been utilising the speed gun in a targeted approach to monitor problematic streets.  </a:t>
            </a:r>
          </a:p>
          <a:p>
            <a:endParaRPr lang="en-GB" sz="900" dirty="0"/>
          </a:p>
          <a:p>
            <a:r>
              <a:rPr lang="en-GB" sz="900" dirty="0"/>
              <a:t>During the first quarter, officers have charged drivers with a number of road traffic offences including no insurance, no licence, no MOT and speeding offences.  Several cars have also been seized for driving with no insurance.  </a:t>
            </a:r>
          </a:p>
          <a:p>
            <a:endParaRPr lang="en-GB" sz="900" dirty="0"/>
          </a:p>
          <a:p>
            <a:r>
              <a:rPr lang="en-GB" sz="900" dirty="0"/>
              <a:t>We will continue to adopt a proactive approach to road traffic offences in the area.  You can keep up to date with the locations and activity completed by the community team under #</a:t>
            </a:r>
            <a:r>
              <a:rPr lang="en-GB" sz="900" dirty="0" err="1"/>
              <a:t>OpSlowTime</a:t>
            </a:r>
            <a:endParaRPr lang="en-GB" sz="900" dirty="0"/>
          </a:p>
          <a:p>
            <a:endParaRPr lang="en-GB" dirty="0"/>
          </a:p>
        </p:txBody>
      </p:sp>
    </p:spTree>
    <p:extLst>
      <p:ext uri="{BB962C8B-B14F-4D97-AF65-F5344CB8AC3E}">
        <p14:creationId xmlns:p14="http://schemas.microsoft.com/office/powerpoint/2010/main" val="413006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897132"/>
          </a:xfrm>
        </p:spPr>
        <p:txBody>
          <a:bodyPr>
            <a:normAutofit/>
          </a:bodyPr>
          <a:lstStyle/>
          <a:p>
            <a:r>
              <a:rPr lang="en-GB" sz="2800" dirty="0"/>
              <a:t>SE Edinburgh CPT - Focus on…</a:t>
            </a:r>
          </a:p>
        </p:txBody>
      </p:sp>
      <p:sp>
        <p:nvSpPr>
          <p:cNvPr id="23" name="Content Placeholder 22"/>
          <p:cNvSpPr>
            <a:spLocks noGrp="1"/>
          </p:cNvSpPr>
          <p:nvPr>
            <p:ph idx="1"/>
          </p:nvPr>
        </p:nvSpPr>
        <p:spPr>
          <a:xfrm>
            <a:off x="5183188" y="987425"/>
            <a:ext cx="6172200" cy="5368925"/>
          </a:xfrm>
          <a:solidFill>
            <a:schemeClr val="accent1">
              <a:lumMod val="20000"/>
              <a:lumOff val="80000"/>
            </a:schemeClr>
          </a:solidFill>
        </p:spPr>
        <p:txBody>
          <a:bodyPr>
            <a:normAutofit/>
          </a:bodyPr>
          <a:lstStyle/>
          <a:p>
            <a:pPr marL="0" indent="0">
              <a:lnSpc>
                <a:spcPct val="100000"/>
              </a:lnSpc>
              <a:spcBef>
                <a:spcPts val="600"/>
              </a:spcBef>
              <a:buNone/>
            </a:pPr>
            <a:r>
              <a:rPr lang="en-GB" sz="1600" b="1" dirty="0">
                <a:solidFill>
                  <a:schemeClr val="accent1">
                    <a:lumMod val="50000"/>
                  </a:schemeClr>
                </a:solidFill>
              </a:rPr>
              <a:t>Community Alcohol Partnership</a:t>
            </a:r>
          </a:p>
          <a:p>
            <a:pPr marL="0" indent="0">
              <a:lnSpc>
                <a:spcPct val="100000"/>
              </a:lnSpc>
              <a:spcBef>
                <a:spcPts val="600"/>
              </a:spcBef>
              <a:buNone/>
            </a:pPr>
            <a:r>
              <a:rPr lang="en-GB" sz="900" dirty="0"/>
              <a:t>Officers in the South and East have been busy creating a Community Alcohol Partnership (CAP) for the area.  The aim of the CAP is for the Police to work in partnership with other organisations to develop a culture where both adults and young people drink responsibly. We wish to ensure that young people under the age of 25 are educated on safe consumption limits, personal responsibility and the effects of alcohol on them and others.</a:t>
            </a:r>
          </a:p>
          <a:p>
            <a:pPr marL="0" indent="0">
              <a:lnSpc>
                <a:spcPct val="100000"/>
              </a:lnSpc>
              <a:spcBef>
                <a:spcPts val="600"/>
              </a:spcBef>
              <a:buNone/>
            </a:pPr>
            <a:r>
              <a:rPr lang="en-GB" sz="900" dirty="0"/>
              <a:t>The CAP has five main objectives:</a:t>
            </a:r>
          </a:p>
          <a:p>
            <a:r>
              <a:rPr lang="en-GB" sz="900" dirty="0"/>
              <a:t>1. Reduce youth ASB associated with alcohol consumption </a:t>
            </a:r>
          </a:p>
          <a:p>
            <a:r>
              <a:rPr lang="en-GB" sz="900" dirty="0"/>
              <a:t>2. Improve the alcohol education offer for young people </a:t>
            </a:r>
          </a:p>
          <a:p>
            <a:r>
              <a:rPr lang="en-GB" sz="900" dirty="0"/>
              <a:t>3. Enhance diversionary activities for young people </a:t>
            </a:r>
          </a:p>
          <a:p>
            <a:r>
              <a:rPr lang="en-GB" sz="900" dirty="0"/>
              <a:t>4. Reduce incidents of street drinking and support street drinkers into appropriate treatment</a:t>
            </a:r>
          </a:p>
          <a:p>
            <a:r>
              <a:rPr lang="en-GB" sz="900" dirty="0"/>
              <a:t>5. Develop a responsible retailing ethos and effective partnership approach in the CAP area which embraces Challenge 25 and acceptance of Proof of Age Standards Scheme</a:t>
            </a:r>
          </a:p>
          <a:p>
            <a:pPr marL="0" indent="0">
              <a:buNone/>
            </a:pPr>
            <a:r>
              <a:rPr lang="en-GB" sz="900" dirty="0"/>
              <a:t>Officers have been out in the community working in partnership with local retailers, engaging with young people within educational settings and promoting diversionary activities through the “Kickstart” initiative within schools. </a:t>
            </a:r>
          </a:p>
          <a:p>
            <a:pPr marL="0" indent="0">
              <a:buNone/>
            </a:pPr>
            <a:r>
              <a:rPr lang="en-GB" sz="900" dirty="0"/>
              <a:t>Sgt Barry Mercer “The partnership approach recognises that enforcement can only partly achieve the vision and that in order to shift a culture there is a need for all the organisations and agencies to work together, alongside the local community. By working together, far more can be achieved than working in isolation”. </a:t>
            </a:r>
          </a:p>
          <a:p>
            <a:pPr marL="0" indent="0">
              <a:buNone/>
            </a:pPr>
            <a:endParaRPr lang="en-GB" sz="1200" dirty="0"/>
          </a:p>
          <a:p>
            <a:pPr marL="0" indent="0">
              <a:lnSpc>
                <a:spcPct val="100000"/>
              </a:lnSpc>
              <a:spcBef>
                <a:spcPts val="600"/>
              </a:spcBef>
              <a:buNone/>
            </a:pPr>
            <a:endParaRPr lang="en-GB" sz="1200" dirty="0"/>
          </a:p>
          <a:p>
            <a:endParaRPr lang="en-GB" dirty="0"/>
          </a:p>
        </p:txBody>
      </p:sp>
      <p:sp>
        <p:nvSpPr>
          <p:cNvPr id="3" name="Content Placeholder 2"/>
          <p:cNvSpPr>
            <a:spLocks noGrp="1"/>
          </p:cNvSpPr>
          <p:nvPr>
            <p:ph type="body" sz="half" idx="2"/>
          </p:nvPr>
        </p:nvSpPr>
        <p:spPr/>
        <p:txBody>
          <a:bodyPr/>
          <a:lstStyle/>
          <a:p>
            <a:endParaRPr lang="en-GB" dirty="0"/>
          </a:p>
        </p:txBody>
      </p:sp>
      <p:sp>
        <p:nvSpPr>
          <p:cNvPr id="4" name="Footer Placeholder 3"/>
          <p:cNvSpPr>
            <a:spLocks noGrp="1"/>
          </p:cNvSpPr>
          <p:nvPr>
            <p:ph type="ftr" sz="quarter" idx="11"/>
          </p:nvPr>
        </p:nvSpPr>
        <p:spPr/>
        <p:txBody>
          <a:bodyPr/>
          <a:lstStyle/>
          <a:p>
            <a:r>
              <a:rPr lang="en-US"/>
              <a:t>
OFFICIAL</a:t>
            </a:r>
            <a:endParaRPr lang="en-US" dirty="0"/>
          </a:p>
        </p:txBody>
      </p:sp>
      <p:pic>
        <p:nvPicPr>
          <p:cNvPr id="24" name="Picture 23"/>
          <p:cNvPicPr/>
          <p:nvPr/>
        </p:nvPicPr>
        <p:blipFill rotWithShape="1">
          <a:blip r:embed="rId3"/>
          <a:srcRect l="17782" t="11218" r="67760" b="15384"/>
          <a:stretch/>
        </p:blipFill>
        <p:spPr bwMode="auto">
          <a:xfrm>
            <a:off x="839788" y="1884557"/>
            <a:ext cx="3932237" cy="4471793"/>
          </a:xfrm>
          <a:prstGeom prst="rect">
            <a:avLst/>
          </a:prstGeom>
          <a:blipFill>
            <a:blip r:embed="rId4"/>
            <a:tile tx="0" ty="0" sx="100000" sy="100000" flip="none" algn="tl"/>
          </a:blip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5"/>
          <a:stretch>
            <a:fillRect/>
          </a:stretch>
        </p:blipFill>
        <p:spPr>
          <a:xfrm>
            <a:off x="7323526" y="4426912"/>
            <a:ext cx="1891523" cy="1794428"/>
          </a:xfrm>
          <a:prstGeom prst="rect">
            <a:avLst/>
          </a:prstGeom>
        </p:spPr>
      </p:pic>
    </p:spTree>
    <p:extLst>
      <p:ext uri="{BB962C8B-B14F-4D97-AF65-F5344CB8AC3E}">
        <p14:creationId xmlns:p14="http://schemas.microsoft.com/office/powerpoint/2010/main" val="289920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631" y="1521055"/>
            <a:ext cx="4522694" cy="841602"/>
          </a:xfrm>
        </p:spPr>
        <p:txBody>
          <a:bodyPr>
            <a:normAutofit/>
          </a:bodyPr>
          <a:lstStyle/>
          <a:p>
            <a:r>
              <a:rPr lang="en-GB" b="1" dirty="0">
                <a:solidFill>
                  <a:schemeClr val="bg1"/>
                </a:solidFill>
              </a:rPr>
              <a:t>About Us</a:t>
            </a:r>
          </a:p>
        </p:txBody>
      </p:sp>
      <p:sp>
        <p:nvSpPr>
          <p:cNvPr id="9" name="Footer Placeholder 8"/>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
        <p:nvSpPr>
          <p:cNvPr id="8" name="Content Placeholder 7"/>
          <p:cNvSpPr>
            <a:spLocks noGrp="1"/>
          </p:cNvSpPr>
          <p:nvPr>
            <p:ph sz="half" idx="4294967295"/>
          </p:nvPr>
        </p:nvSpPr>
        <p:spPr>
          <a:xfrm>
            <a:off x="7998864" y="1256233"/>
            <a:ext cx="3881986" cy="5100116"/>
          </a:xfrm>
        </p:spPr>
        <p:txBody>
          <a:bodyPr>
            <a:normAutofit/>
          </a:bodyPr>
          <a:lstStyle/>
          <a:p>
            <a:pPr marL="0" indent="0">
              <a:lnSpc>
                <a:spcPct val="150000"/>
              </a:lnSpc>
              <a:buNone/>
            </a:pPr>
            <a:r>
              <a:rPr lang="en-GB" sz="2400" b="1" dirty="0">
                <a:solidFill>
                  <a:schemeClr val="bg1"/>
                </a:solidFill>
              </a:rPr>
              <a:t>Contact Us:</a:t>
            </a:r>
          </a:p>
          <a:p>
            <a:pPr marL="360000" indent="0">
              <a:buNone/>
            </a:pPr>
            <a:r>
              <a:rPr lang="en-GB" sz="1600" dirty="0">
                <a:solidFill>
                  <a:schemeClr val="bg1"/>
                </a:solidFill>
              </a:rPr>
              <a:t>101 for non emergencies</a:t>
            </a:r>
          </a:p>
          <a:p>
            <a:pPr marL="360000" indent="0">
              <a:buNone/>
            </a:pPr>
            <a:endParaRPr lang="en-GB" sz="1600" dirty="0">
              <a:solidFill>
                <a:schemeClr val="bg1"/>
              </a:solidFill>
            </a:endParaRPr>
          </a:p>
          <a:p>
            <a:pPr marL="360000" indent="0">
              <a:buNone/>
            </a:pPr>
            <a:r>
              <a:rPr lang="en-GB" sz="1600" dirty="0">
                <a:solidFill>
                  <a:schemeClr val="bg1"/>
                </a:solidFill>
                <a:hlinkClick r:id="rId3"/>
              </a:rPr>
              <a:t>EdinburghCPTSouthEast@Scotland.pnn.police.uk</a:t>
            </a:r>
            <a:endParaRPr lang="en-GB" sz="1600" dirty="0">
              <a:solidFill>
                <a:schemeClr val="bg1"/>
              </a:solidFill>
            </a:endParaRPr>
          </a:p>
          <a:p>
            <a:pPr marL="360000" indent="0">
              <a:lnSpc>
                <a:spcPct val="150000"/>
              </a:lnSpc>
              <a:buNone/>
            </a:pPr>
            <a:endParaRPr lang="en-GB" sz="1600" dirty="0">
              <a:solidFill>
                <a:schemeClr val="bg1"/>
              </a:solidFill>
            </a:endParaRPr>
          </a:p>
          <a:p>
            <a:pPr marL="360000" indent="0">
              <a:lnSpc>
                <a:spcPct val="150000"/>
              </a:lnSpc>
              <a:buNone/>
            </a:pPr>
            <a:r>
              <a:rPr lang="en-GB" sz="1600" dirty="0">
                <a:solidFill>
                  <a:schemeClr val="bg1"/>
                </a:solidFill>
              </a:rPr>
              <a:t>@</a:t>
            </a:r>
            <a:r>
              <a:rPr lang="en-GB" sz="1600" dirty="0" err="1">
                <a:solidFill>
                  <a:schemeClr val="bg1"/>
                </a:solidFill>
              </a:rPr>
              <a:t>EdinPolSE</a:t>
            </a:r>
            <a:endParaRPr lang="en-GB" sz="1600" dirty="0">
              <a:solidFill>
                <a:schemeClr val="bg1"/>
              </a:solidFill>
            </a:endParaRPr>
          </a:p>
          <a:p>
            <a:pPr marL="360000" indent="0">
              <a:lnSpc>
                <a:spcPct val="150000"/>
              </a:lnSpc>
              <a:buNone/>
            </a:pPr>
            <a:br>
              <a:rPr lang="en-GB" sz="1600" dirty="0">
                <a:solidFill>
                  <a:schemeClr val="bg1"/>
                </a:solidFill>
              </a:rPr>
            </a:br>
            <a:r>
              <a:rPr lang="en-GB" sz="1600" dirty="0">
                <a:solidFill>
                  <a:schemeClr val="bg1"/>
                </a:solidFill>
              </a:rPr>
              <a:t>Edinburgh Police Division</a:t>
            </a:r>
          </a:p>
          <a:p>
            <a:pPr marL="0" indent="0">
              <a:lnSpc>
                <a:spcPct val="150000"/>
              </a:lnSpc>
              <a:buNone/>
            </a:pPr>
            <a:endParaRPr lang="en-GB" sz="1600" dirty="0">
              <a:solidFill>
                <a:schemeClr val="bg1"/>
              </a:solidFill>
            </a:endParaRPr>
          </a:p>
          <a:p>
            <a:pPr marL="360000" indent="0">
              <a:lnSpc>
                <a:spcPct val="150000"/>
              </a:lnSpc>
              <a:buNone/>
            </a:pPr>
            <a:r>
              <a:rPr lang="en-GB" sz="1600" dirty="0">
                <a:solidFill>
                  <a:schemeClr val="bg1"/>
                </a:solidFill>
              </a:rPr>
              <a:t> www.scotland.police.uk</a:t>
            </a:r>
          </a:p>
        </p:txBody>
      </p:sp>
      <p:sp>
        <p:nvSpPr>
          <p:cNvPr id="6" name="Content Placeholder 5"/>
          <p:cNvSpPr>
            <a:spLocks noGrp="1"/>
          </p:cNvSpPr>
          <p:nvPr>
            <p:ph sz="half" idx="4294967295"/>
          </p:nvPr>
        </p:nvSpPr>
        <p:spPr>
          <a:xfrm>
            <a:off x="3657600" y="1389796"/>
            <a:ext cx="3845859" cy="4841045"/>
          </a:xfrm>
        </p:spPr>
        <p:txBody>
          <a:bodyPr>
            <a:normAutofit/>
          </a:bodyPr>
          <a:lstStyle/>
          <a:p>
            <a:pPr marL="0" indent="0">
              <a:buNone/>
            </a:pPr>
            <a:r>
              <a:rPr lang="en-GB" sz="2400" b="1" dirty="0">
                <a:solidFill>
                  <a:schemeClr val="bg1"/>
                </a:solidFill>
              </a:rPr>
              <a:t>Local Area Commander: </a:t>
            </a:r>
          </a:p>
          <a:p>
            <a:pPr marL="0" indent="0">
              <a:buNone/>
            </a:pPr>
            <a:r>
              <a:rPr lang="en-GB" sz="1600" dirty="0">
                <a:solidFill>
                  <a:schemeClr val="bg1"/>
                </a:solidFill>
              </a:rPr>
              <a:t>Chief Inspector Murray Tait</a:t>
            </a:r>
          </a:p>
          <a:p>
            <a:pPr marL="0" indent="0">
              <a:buNone/>
            </a:pPr>
            <a:r>
              <a:rPr lang="en-GB" sz="1400" b="1" dirty="0">
                <a:solidFill>
                  <a:schemeClr val="bg1"/>
                </a:solidFill>
              </a:rPr>
              <a:t>SE Edinburgh Community Policing Team:</a:t>
            </a:r>
          </a:p>
          <a:p>
            <a:pPr marL="0" indent="0">
              <a:buNone/>
            </a:pPr>
            <a:r>
              <a:rPr lang="en-GB" sz="1600" dirty="0">
                <a:solidFill>
                  <a:schemeClr val="bg1"/>
                </a:solidFill>
              </a:rPr>
              <a:t>Inspector </a:t>
            </a:r>
            <a:r>
              <a:rPr lang="en-GB" sz="1600" dirty="0" err="1">
                <a:solidFill>
                  <a:schemeClr val="bg1"/>
                </a:solidFill>
              </a:rPr>
              <a:t>Carlyn</a:t>
            </a:r>
            <a:r>
              <a:rPr lang="en-GB" sz="1600" dirty="0">
                <a:solidFill>
                  <a:schemeClr val="bg1"/>
                </a:solidFill>
              </a:rPr>
              <a:t> Simpson</a:t>
            </a:r>
          </a:p>
          <a:p>
            <a:pPr marL="0" indent="0">
              <a:buNone/>
            </a:pPr>
            <a:r>
              <a:rPr lang="en-GB" sz="1600" dirty="0">
                <a:solidFill>
                  <a:schemeClr val="bg1"/>
                </a:solidFill>
              </a:rPr>
              <a:t>Sergeant Barry Mercer</a:t>
            </a:r>
          </a:p>
          <a:p>
            <a:pPr marL="0" indent="0">
              <a:buNone/>
            </a:pPr>
            <a:r>
              <a:rPr lang="en-GB" sz="1600" dirty="0">
                <a:solidFill>
                  <a:schemeClr val="bg1"/>
                </a:solidFill>
              </a:rPr>
              <a:t>Sergeant Grant Robertson</a:t>
            </a:r>
          </a:p>
          <a:p>
            <a:pPr marL="0" indent="0">
              <a:buNone/>
            </a:pPr>
            <a:r>
              <a:rPr lang="en-GB" sz="1400" b="1" dirty="0">
                <a:solidFill>
                  <a:schemeClr val="bg1"/>
                </a:solidFill>
              </a:rPr>
              <a:t>7 Community Officers dedicated to community issues in the Southside/Newington, Meadows/ Morningside wards of South East Edinburgh</a:t>
            </a:r>
          </a:p>
          <a:p>
            <a:pPr marL="0" indent="0">
              <a:buNone/>
            </a:pPr>
            <a:r>
              <a:rPr lang="en-GB" sz="1400" b="1" dirty="0">
                <a:solidFill>
                  <a:schemeClr val="bg1"/>
                </a:solidFill>
              </a:rPr>
              <a:t>2 School Link Officers</a:t>
            </a:r>
          </a:p>
          <a:p>
            <a:pPr marL="0" indent="0">
              <a:buNone/>
            </a:pPr>
            <a:r>
              <a:rPr lang="en-GB" sz="1400" b="1" dirty="0">
                <a:solidFill>
                  <a:schemeClr val="bg1"/>
                </a:solidFill>
              </a:rPr>
              <a:t>2 Local Partnership Officers</a:t>
            </a:r>
          </a:p>
          <a:p>
            <a:pPr marL="0" indent="0">
              <a:buNone/>
            </a:pPr>
            <a:r>
              <a:rPr lang="en-GB" sz="1400" b="1" dirty="0">
                <a:solidFill>
                  <a:schemeClr val="bg1"/>
                </a:solidFill>
              </a:rPr>
              <a:t>A proactive, plain-clothes Locality Initiative Team.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230" y="5285321"/>
            <a:ext cx="549469" cy="55973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6565" y="1854794"/>
            <a:ext cx="553938" cy="56428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9661" y="4265087"/>
            <a:ext cx="519038" cy="52873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144" y="2544588"/>
            <a:ext cx="505578" cy="5150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2793" y="3437631"/>
            <a:ext cx="522342" cy="532099"/>
          </a:xfrm>
          <a:prstGeom prst="rect">
            <a:avLst/>
          </a:prstGeom>
        </p:spPr>
      </p:pic>
      <p:pic>
        <p:nvPicPr>
          <p:cNvPr id="15" name="Picture 14">
            <a:extLst>
              <a:ext uri="{FF2B5EF4-FFF2-40B4-BE49-F238E27FC236}">
                <a16:creationId xmlns:a16="http://schemas.microsoft.com/office/drawing/2014/main" id="{4F6ACEEC-F7FD-9648-8DA2-5B74EDFE17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889" y="251215"/>
            <a:ext cx="4673949" cy="1070370"/>
          </a:xfrm>
          <a:prstGeom prst="rect">
            <a:avLst/>
          </a:prstGeom>
        </p:spPr>
      </p:pic>
      <p:pic>
        <p:nvPicPr>
          <p:cNvPr id="1026" name="Picture 2" descr="f35e5546-eb5c-4519-b2a1-2158b611cd06@EURP19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036" y="2627023"/>
            <a:ext cx="3399704" cy="190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1510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18573</TotalTime>
  <Words>1534</Words>
  <Application>Microsoft Macintosh PowerPoint</Application>
  <PresentationFormat>Widescreen</PresentationFormat>
  <Paragraphs>114</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South East Edinburgh Community Policing Team Newsletter</vt:lpstr>
      <vt:lpstr>SE Edinburgh CPT - Quarterly Bulletin</vt:lpstr>
      <vt:lpstr>SE Edinburgh CPT - News + Events</vt:lpstr>
      <vt:lpstr>SE Edinburgh CPT - Focus on…</vt:lpstr>
      <vt:lpstr>About Us</vt:lpstr>
    </vt:vector>
  </TitlesOfParts>
  <Company>Police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Searle</dc:creator>
  <cp:lastModifiedBy>Caroline McKinley</cp:lastModifiedBy>
  <cp:revision>627</cp:revision>
  <dcterms:created xsi:type="dcterms:W3CDTF">2019-12-09T14:58:38Z</dcterms:created>
  <dcterms:modified xsi:type="dcterms:W3CDTF">2022-07-23T14:12:02Z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SPNET\1959626</vt:lpwstr>
  </property>
  <property fmtid="{D5CDD505-2E9C-101B-9397-08002B2CF9AE}" pid="5" name="ClassificationMadeExternally">
    <vt:lpwstr>No</vt:lpwstr>
  </property>
  <property fmtid="{D5CDD505-2E9C-101B-9397-08002B2CF9AE}" pid="6" name="ClassificationMadeOn">
    <vt:filetime>2020-06-03T14:33:56Z</vt:filetime>
  </property>
</Properties>
</file>